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6" r:id="rId2"/>
    <p:sldId id="262" r:id="rId3"/>
    <p:sldId id="272" r:id="rId4"/>
    <p:sldId id="264" r:id="rId5"/>
    <p:sldId id="275" r:id="rId6"/>
    <p:sldId id="273" r:id="rId7"/>
    <p:sldId id="265" r:id="rId8"/>
    <p:sldId id="278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AE33"/>
    <a:srgbClr val="F49C7E"/>
    <a:srgbClr val="C90A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llemlayout 2 - Markering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llemlayout 3 - Marker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llemlayout 3 - Markering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yst layout 2 - Markering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yst layout 3 - Markerin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llemlayout 1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llemlayou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63"/>
    <p:restoredTop sz="76352" autoAdjust="0"/>
  </p:normalViewPr>
  <p:slideViewPr>
    <p:cSldViewPr snapToGrid="0" snapToObjects="1">
      <p:cViewPr varScale="1">
        <p:scale>
          <a:sx n="48" d="100"/>
          <a:sy n="48" d="100"/>
        </p:scale>
        <p:origin x="1588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FDE388B3-DA53-4BD7-80FD-19342B3C73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FA6139-586F-4ADF-86E2-C006174FA9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EF2A9-FFAD-4DCC-B998-A6DEB93FDD67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0D3448F-10D2-46C6-9995-5407FA5C15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C9D589B-A3B1-472D-A6DF-DE7D9D68BD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CAEB24-B2BE-4959-AF69-BC0B3B4932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556286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16931-56FF-45B3-AB31-341A4EFCFE50}" type="datetimeFigureOut">
              <a:rPr lang="da-DK" smtClean="0"/>
              <a:t>10-12-2025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5316C-F5FB-43B0-A16B-412CA0B1AF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8478386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2630146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693668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332806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275984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2051276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2522853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a-DK"/>
              <a:t>Værdiskabelse via samspil med vandværker og kommuner: klima, drikkevandsbeskyttelse, cirkulærøkonomi og naturpleje</a:t>
            </a:r>
          </a:p>
        </p:txBody>
      </p:sp>
    </p:spTree>
    <p:extLst>
      <p:ext uri="{BB962C8B-B14F-4D97-AF65-F5344CB8AC3E}">
        <p14:creationId xmlns:p14="http://schemas.microsoft.com/office/powerpoint/2010/main" val="1382698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78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85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Værdiskabelse via samspil med vandværker og kommuner: klima, drikkevandsbeskyttelse, cirku-lærøkonomi og naturpleje”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6AE2A-35CD-AF49-A350-6BED1AC74D4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655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297E36B3-5308-406C-BC37-7AACA144D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93476" y="-1852246"/>
            <a:ext cx="5216773" cy="11476896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AAB49974-AC3B-B14F-B8ED-52275A1894E0}"/>
              </a:ext>
            </a:extLst>
          </p:cNvPr>
          <p:cNvSpPr txBox="1"/>
          <p:nvPr/>
        </p:nvSpPr>
        <p:spPr>
          <a:xfrm>
            <a:off x="751667" y="1883044"/>
            <a:ext cx="2684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  <a:latin typeface="Brandon Grotesque" panose="020B0503020203060202" pitchFamily="34" charset="77"/>
              </a:rPr>
              <a:t>DYREVELFÆRD </a:t>
            </a:r>
          </a:p>
          <a:p>
            <a:r>
              <a:rPr lang="da-DK" sz="2800" b="1" dirty="0">
                <a:solidFill>
                  <a:schemeClr val="bg1"/>
                </a:solidFill>
                <a:latin typeface="Brandon Grotesque" panose="020B0503020203060202" pitchFamily="34" charset="77"/>
              </a:rPr>
              <a:t>I ET</a:t>
            </a:r>
          </a:p>
          <a:p>
            <a:r>
              <a:rPr lang="da-DK" sz="2800" b="1" dirty="0">
                <a:solidFill>
                  <a:schemeClr val="bg1"/>
                </a:solidFill>
                <a:latin typeface="Brandon Grotesque" panose="020B0503020203060202" pitchFamily="34" charset="77"/>
              </a:rPr>
              <a:t>SKOVLANDBRUG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083DD3F-494D-7C4A-B30D-8FB0A45F03E0}"/>
              </a:ext>
            </a:extLst>
          </p:cNvPr>
          <p:cNvSpPr txBox="1"/>
          <p:nvPr/>
        </p:nvSpPr>
        <p:spPr>
          <a:xfrm>
            <a:off x="751667" y="3405296"/>
            <a:ext cx="265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  <a:latin typeface="Brandon Grotesque" panose="020B0503020203060202" pitchFamily="34" charset="77"/>
              </a:rPr>
              <a:t>V. Iben Alber Christiansen </a:t>
            </a:r>
          </a:p>
        </p:txBody>
      </p:sp>
    </p:spTree>
    <p:extLst>
      <p:ext uri="{BB962C8B-B14F-4D97-AF65-F5344CB8AC3E}">
        <p14:creationId xmlns:p14="http://schemas.microsoft.com/office/powerpoint/2010/main" val="3811459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E06AA2F-D00C-1B4B-B05C-7A8168FB37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1251" y="857253"/>
            <a:ext cx="6857999" cy="51435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02B6167-06FD-634B-974A-8F5C3B761534}"/>
              </a:ext>
            </a:extLst>
          </p:cNvPr>
          <p:cNvSpPr txBox="1"/>
          <p:nvPr/>
        </p:nvSpPr>
        <p:spPr>
          <a:xfrm>
            <a:off x="348713" y="875654"/>
            <a:ext cx="3804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latin typeface="Brandon Grotesque" panose="020B0503020203060202" pitchFamily="34" charset="77"/>
              </a:rPr>
              <a:t>DYREVELFÆRD I ØKOLOGIEN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DB183C2-211B-3448-80E5-8290A2BA0EC2}"/>
              </a:ext>
            </a:extLst>
          </p:cNvPr>
          <p:cNvSpPr txBox="1"/>
          <p:nvPr/>
        </p:nvSpPr>
        <p:spPr>
          <a:xfrm>
            <a:off x="348713" y="1740275"/>
            <a:ext cx="626906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Source Sans Pro" panose="020B0503030403020204" pitchFamily="34" charset="77"/>
              </a:rPr>
              <a:t>Et af de fire økologiske grundprincipper: RETFÆRDIGHEDSPRINCIPPET</a:t>
            </a:r>
          </a:p>
          <a:p>
            <a:r>
              <a:rPr lang="da-DK" sz="1600" i="1" dirty="0"/>
              <a:t>Dyr skal tilbydes forhold og livsmuligheder, der er i overensstemmelse med deres fysiologi, naturlige adfærd og trivsel. </a:t>
            </a:r>
            <a:r>
              <a:rPr lang="da-DK" sz="1600" dirty="0"/>
              <a:t>(IFOAM)</a:t>
            </a: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r>
              <a:rPr lang="da-DK" sz="1600" dirty="0">
                <a:latin typeface="Source Sans Pro" panose="020B0503030403020204" pitchFamily="34" charset="77"/>
              </a:rPr>
              <a:t>Tre perspektiver: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Fysiologiske behov/Følelser/Naturlighed</a:t>
            </a: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r>
              <a:rPr lang="da-DK" sz="1600" dirty="0">
                <a:latin typeface="Source Sans Pro" panose="020B0503030403020204" pitchFamily="34" charset="77"/>
              </a:rPr>
              <a:t>Ex.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Tørst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Varme/kulde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Sult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Orientering/undgå rovdyr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Hvile</a:t>
            </a:r>
          </a:p>
          <a:p>
            <a:endParaRPr lang="da-DK" sz="1200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8223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E06AA2F-D00C-1B4B-B05C-7A8168FB37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1251" y="857253"/>
            <a:ext cx="6857999" cy="514349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02B6167-06FD-634B-974A-8F5C3B761534}"/>
              </a:ext>
            </a:extLst>
          </p:cNvPr>
          <p:cNvSpPr txBox="1"/>
          <p:nvPr/>
        </p:nvSpPr>
        <p:spPr>
          <a:xfrm>
            <a:off x="348713" y="875654"/>
            <a:ext cx="5145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latin typeface="Brandon Grotesque" panose="020B0503020203060202" pitchFamily="34" charset="77"/>
              </a:rPr>
              <a:t>FORMÅL MED KØER OG TRÆER/BUSKE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DB183C2-211B-3448-80E5-8290A2BA0EC2}"/>
              </a:ext>
            </a:extLst>
          </p:cNvPr>
          <p:cNvSpPr txBox="1"/>
          <p:nvPr/>
        </p:nvSpPr>
        <p:spPr>
          <a:xfrm>
            <a:off x="348713" y="1740275"/>
            <a:ext cx="62690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Source Sans Pro" panose="020B0503030403020204" pitchFamily="34" charset="77"/>
              </a:rPr>
              <a:t>A) Dyrene som hjælp til god vækst/produktion hos træer og buske</a:t>
            </a:r>
          </a:p>
          <a:p>
            <a:r>
              <a:rPr lang="da-DK" sz="1600" dirty="0">
                <a:latin typeface="Source Sans Pro" panose="020B0503030403020204" pitchFamily="34" charset="77"/>
              </a:rPr>
              <a:t>B) Træer og buske som grundlag for dyrenes trivsel</a:t>
            </a: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r>
              <a:rPr lang="da-DK" sz="1600" dirty="0">
                <a:latin typeface="Source Sans Pro" panose="020B0503030403020204" pitchFamily="34" charset="77"/>
              </a:rPr>
              <a:t>Afgræsning med fokus på: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95AE33"/>
                </a:solidFill>
                <a:latin typeface="Source Sans Pro" panose="020B0503030403020204" pitchFamily="34" charset="77"/>
              </a:rPr>
              <a:t>Varmestress?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srgbClr val="95AE33"/>
                </a:solidFill>
                <a:latin typeface="Source Sans Pro" panose="020B0503030403020204" pitchFamily="34" charset="77"/>
              </a:rPr>
              <a:t>Klømuligheder?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Læ og 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Kælvningsmuligheder?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Kalveskjul?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Næringsmæssig værdi?</a:t>
            </a: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endParaRPr lang="da-DK" sz="1200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4783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ED08389-2B6E-3044-A9D9-FCF47AA0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99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3ED08389-2B6E-3044-A9D9-FCF47AA0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12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E06AA2F-D00C-1B4B-B05C-7A8168FB37B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91251" y="857253"/>
            <a:ext cx="6857998" cy="514349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402B6167-06FD-634B-974A-8F5C3B761534}"/>
              </a:ext>
            </a:extLst>
          </p:cNvPr>
          <p:cNvSpPr txBox="1"/>
          <p:nvPr/>
        </p:nvSpPr>
        <p:spPr>
          <a:xfrm>
            <a:off x="348713" y="875654"/>
            <a:ext cx="473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latin typeface="Brandon Grotesque" panose="020B0503020203060202" pitchFamily="34" charset="77"/>
              </a:rPr>
              <a:t>INDRETNING AF KO m. KALVEFOLD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DB183C2-211B-3448-80E5-8290A2BA0EC2}"/>
              </a:ext>
            </a:extLst>
          </p:cNvPr>
          <p:cNvSpPr txBox="1"/>
          <p:nvPr/>
        </p:nvSpPr>
        <p:spPr>
          <a:xfrm>
            <a:off x="348713" y="1740275"/>
            <a:ext cx="626906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Source Sans Pro" panose="020B0503030403020204" pitchFamily="34" charset="77"/>
              </a:rPr>
              <a:t>Formål for dyrene: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Læ for vinden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Ly for regnen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Kalveskjul (hvile for kalvene)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Skygge</a:t>
            </a: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r>
              <a:rPr lang="da-DK" sz="1600" dirty="0">
                <a:latin typeface="Source Sans Pro" panose="020B0503030403020204" pitchFamily="34" charset="77"/>
              </a:rPr>
              <a:t>Andre ønsker/formål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Individuel beplantning i hver 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Mulighed for forskelligt tema f.eks. blomstrende buske, frugttræer, biodiversitet, fodertræer osv.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latin typeface="Source Sans Pro" panose="020B0503030403020204" pitchFamily="34" charset="77"/>
              </a:rPr>
              <a:t>Diverst</a:t>
            </a:r>
            <a:r>
              <a:rPr lang="da-DK" sz="1600" dirty="0">
                <a:latin typeface="Source Sans Pro" panose="020B0503030403020204" pitchFamily="34" charset="77"/>
              </a:rPr>
              <a:t> landskab, mulighed for løbende tilpasning, udvidelse og beplantning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latin typeface="Source Sans Pro" panose="020B0503030403020204" pitchFamily="34" charset="77"/>
              </a:rPr>
              <a:t>Stor ”overflade ” giver mere skygge og biodiversitet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Source Sans Pro" panose="020B0503030403020204" pitchFamily="34" charset="77"/>
            </a:endParaRP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endParaRPr lang="da-DK" sz="1600" dirty="0">
              <a:latin typeface="Source Sans Pro" panose="020B0503030403020204" pitchFamily="34" charset="77"/>
            </a:endParaRPr>
          </a:p>
          <a:p>
            <a:endParaRPr lang="da-DK" sz="1200" dirty="0"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9486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72685EDC-A3C4-0244-AC3B-6B11C21FDC16}"/>
              </a:ext>
            </a:extLst>
          </p:cNvPr>
          <p:cNvSpPr txBox="1"/>
          <p:nvPr/>
        </p:nvSpPr>
        <p:spPr>
          <a:xfrm>
            <a:off x="348713" y="875654"/>
            <a:ext cx="2037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latin typeface="Brandon Grotesque" panose="020B0503020203060202" pitchFamily="34" charset="77"/>
              </a:rPr>
              <a:t>FODERVÆRDI?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C04FC38-6648-CC4A-B559-D3DAE7735524}"/>
              </a:ext>
            </a:extLst>
          </p:cNvPr>
          <p:cNvSpPr txBox="1"/>
          <p:nvPr/>
        </p:nvSpPr>
        <p:spPr>
          <a:xfrm>
            <a:off x="7019537" y="5976592"/>
            <a:ext cx="2403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>
                <a:latin typeface="Source Sans Pro" panose="020B0503030403020204" pitchFamily="34" charset="77"/>
              </a:rPr>
              <a:t>	Emile et al., 2016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01E02E4-16F2-4E07-9350-BB4DFD6455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7273" y="1430215"/>
            <a:ext cx="8717453" cy="454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94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402B6167-06FD-634B-974A-8F5C3B761534}"/>
              </a:ext>
            </a:extLst>
          </p:cNvPr>
          <p:cNvSpPr txBox="1"/>
          <p:nvPr/>
        </p:nvSpPr>
        <p:spPr>
          <a:xfrm>
            <a:off x="501807" y="875654"/>
            <a:ext cx="4387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b="1" dirty="0">
                <a:latin typeface="Brandon Grotesque" panose="020B0503020203060202" pitchFamily="34" charset="77"/>
              </a:rPr>
              <a:t>TAK FOR OPMÆRKSOMHEDEN </a:t>
            </a:r>
            <a:r>
              <a:rPr lang="da-DK" sz="2400" b="1" dirty="0">
                <a:latin typeface="Brandon Grotesque" panose="020B0503020203060202" pitchFamily="34" charset="77"/>
                <a:sym typeface="Wingdings" panose="05000000000000000000" pitchFamily="2" charset="2"/>
              </a:rPr>
              <a:t></a:t>
            </a:r>
            <a:endParaRPr lang="da-DK" sz="2400" b="1" dirty="0">
              <a:latin typeface="Brandon Grotesque" panose="020B0503020203060202" pitchFamily="34" charset="77"/>
            </a:endParaRPr>
          </a:p>
          <a:p>
            <a:endParaRPr lang="da-DK" sz="2400" b="1" dirty="0">
              <a:latin typeface="Brandon Grotesque" panose="020B0503020203060202" pitchFamily="34" charset="77"/>
            </a:endParaRPr>
          </a:p>
          <a:p>
            <a:r>
              <a:rPr lang="da-DK" sz="2400" b="1" dirty="0">
                <a:latin typeface="Brandon Grotesque" panose="020B0503020203060202" pitchFamily="34" charset="77"/>
              </a:rPr>
              <a:t>SPØRGSMÅL?</a:t>
            </a:r>
          </a:p>
        </p:txBody>
      </p:sp>
      <p:pic>
        <p:nvPicPr>
          <p:cNvPr id="6" name="Billede 5" descr="Et billede, der indeholder mad&#10;&#10;Automatisk genereret beskrivelse">
            <a:extLst>
              <a:ext uri="{FF2B5EF4-FFF2-40B4-BE49-F238E27FC236}">
                <a16:creationId xmlns:a16="http://schemas.microsoft.com/office/drawing/2014/main" id="{B0B7F6F9-07A2-4233-8144-37C0FE8C95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3595" y="836804"/>
            <a:ext cx="6858002" cy="518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55445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rugerdefineret 2">
      <a:majorFont>
        <a:latin typeface="Knockou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304</Words>
  <Application>Microsoft Office PowerPoint</Application>
  <PresentationFormat>Widescreen</PresentationFormat>
  <Paragraphs>55</Paragraphs>
  <Slides>8</Slides>
  <Notes>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4" baseType="lpstr">
      <vt:lpstr>Arial</vt:lpstr>
      <vt:lpstr>Brandon Grotesque</vt:lpstr>
      <vt:lpstr>Calibri</vt:lpstr>
      <vt:lpstr>Knockout</vt:lpstr>
      <vt:lpstr>Source Sans Pro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Iben Alber Christiansen</dc:creator>
  <cp:lastModifiedBy>Nicklas McAuley</cp:lastModifiedBy>
  <cp:revision>6</cp:revision>
  <dcterms:created xsi:type="dcterms:W3CDTF">2020-05-22T21:10:08Z</dcterms:created>
  <dcterms:modified xsi:type="dcterms:W3CDTF">2025-12-10T08:17:58Z</dcterms:modified>
</cp:coreProperties>
</file>