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04" r:id="rId2"/>
    <p:sldId id="302" r:id="rId3"/>
    <p:sldId id="306" r:id="rId4"/>
    <p:sldId id="335" r:id="rId5"/>
    <p:sldId id="307" r:id="rId6"/>
    <p:sldId id="312" r:id="rId7"/>
    <p:sldId id="347" r:id="rId8"/>
    <p:sldId id="308" r:id="rId9"/>
    <p:sldId id="310" r:id="rId10"/>
    <p:sldId id="311" r:id="rId11"/>
    <p:sldId id="314" r:id="rId12"/>
    <p:sldId id="352" r:id="rId13"/>
    <p:sldId id="313" r:id="rId14"/>
    <p:sldId id="316" r:id="rId15"/>
    <p:sldId id="348" r:id="rId16"/>
    <p:sldId id="349" r:id="rId17"/>
    <p:sldId id="283" r:id="rId18"/>
    <p:sldId id="318" r:id="rId19"/>
    <p:sldId id="326" r:id="rId20"/>
    <p:sldId id="315" r:id="rId21"/>
    <p:sldId id="309" r:id="rId22"/>
    <p:sldId id="338" r:id="rId23"/>
    <p:sldId id="336" r:id="rId24"/>
    <p:sldId id="337" r:id="rId25"/>
    <p:sldId id="340" r:id="rId26"/>
    <p:sldId id="350" r:id="rId27"/>
    <p:sldId id="305" r:id="rId28"/>
    <p:sldId id="317" r:id="rId29"/>
    <p:sldId id="320" r:id="rId30"/>
    <p:sldId id="343" r:id="rId31"/>
    <p:sldId id="345" r:id="rId32"/>
    <p:sldId id="327" r:id="rId33"/>
    <p:sldId id="354" r:id="rId34"/>
    <p:sldId id="322" r:id="rId35"/>
    <p:sldId id="325" r:id="rId36"/>
    <p:sldId id="329" r:id="rId37"/>
    <p:sldId id="355" r:id="rId38"/>
    <p:sldId id="356" r:id="rId39"/>
    <p:sldId id="321" r:id="rId40"/>
    <p:sldId id="323" r:id="rId41"/>
    <p:sldId id="324" r:id="rId42"/>
    <p:sldId id="331" r:id="rId43"/>
  </p:sldIdLst>
  <p:sldSz cx="9144000" cy="6858000" type="screen4x3"/>
  <p:notesSz cx="6811963" cy="9942513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C4D92B1B-18C1-4618-BEAA-124DDF3DA120}">
          <p14:sldIdLst>
            <p14:sldId id="304"/>
            <p14:sldId id="302"/>
            <p14:sldId id="306"/>
            <p14:sldId id="335"/>
            <p14:sldId id="307"/>
            <p14:sldId id="312"/>
            <p14:sldId id="347"/>
            <p14:sldId id="308"/>
            <p14:sldId id="310"/>
            <p14:sldId id="311"/>
            <p14:sldId id="314"/>
            <p14:sldId id="352"/>
            <p14:sldId id="313"/>
            <p14:sldId id="316"/>
            <p14:sldId id="348"/>
            <p14:sldId id="349"/>
            <p14:sldId id="283"/>
            <p14:sldId id="318"/>
            <p14:sldId id="326"/>
            <p14:sldId id="315"/>
            <p14:sldId id="309"/>
            <p14:sldId id="338"/>
            <p14:sldId id="336"/>
            <p14:sldId id="337"/>
            <p14:sldId id="340"/>
            <p14:sldId id="350"/>
            <p14:sldId id="305"/>
            <p14:sldId id="317"/>
            <p14:sldId id="320"/>
            <p14:sldId id="343"/>
            <p14:sldId id="345"/>
            <p14:sldId id="327"/>
            <p14:sldId id="354"/>
            <p14:sldId id="322"/>
            <p14:sldId id="325"/>
            <p14:sldId id="329"/>
            <p14:sldId id="355"/>
            <p14:sldId id="356"/>
            <p14:sldId id="321"/>
            <p14:sldId id="323"/>
            <p14:sldId id="324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92">
          <p15:clr>
            <a:srgbClr val="A4A3A4"/>
          </p15:clr>
        </p15:guide>
        <p15:guide id="2" pos="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ABF0E"/>
    <a:srgbClr val="5B864A"/>
    <a:srgbClr val="00CC00"/>
    <a:srgbClr val="0099CC"/>
    <a:srgbClr val="FF6600"/>
    <a:srgbClr val="99FFCC"/>
    <a:srgbClr val="B5EE00"/>
    <a:srgbClr val="FA8600"/>
    <a:srgbClr val="B3B4B7"/>
    <a:srgbClr val="007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0585" autoAdjust="0"/>
  </p:normalViewPr>
  <p:slideViewPr>
    <p:cSldViewPr snapToGrid="0" snapToObjects="1">
      <p:cViewPr varScale="1">
        <p:scale>
          <a:sx n="70" d="100"/>
          <a:sy n="70" d="100"/>
        </p:scale>
        <p:origin x="1752" y="60"/>
      </p:cViewPr>
      <p:guideLst>
        <p:guide orient="horz" pos="4192"/>
        <p:guide pos="8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FC0FB3-05D6-48C9-B10E-D496DB31A06B}" type="datetime1">
              <a:rPr lang="da-DK"/>
              <a:pPr/>
              <a:t>19-11-2018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435C4-71E1-422B-8C65-8B8A4968948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2350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F87E997-21E1-4A37-8C72-4D0DDAC83BCB}" type="datetime1">
              <a:rPr lang="da-DK"/>
              <a:pPr/>
              <a:t>19-11-2018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2" charset="0"/>
              </a:defRPr>
            </a:lvl1pPr>
          </a:lstStyle>
          <a:p>
            <a:fld id="{48F529C1-560E-4615-B1B5-BDE72F9684D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0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Bedre disposition til sidst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121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Vigtigt Økologerne får adgang til </a:t>
            </a:r>
            <a:r>
              <a:rPr lang="da-DK" dirty="0" err="1"/>
              <a:t>næringstofferne</a:t>
            </a:r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6507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Behov inden udvaskning N 33000  P 7000  K 8500</a:t>
            </a:r>
          </a:p>
          <a:p>
            <a:r>
              <a:rPr lang="da-DK" dirty="0"/>
              <a:t>Ikke helt nok – men her er jo også stadigt egen forsyning og kløvergræsmotoren </a:t>
            </a:r>
          </a:p>
          <a:p>
            <a:endParaRPr lang="da-DK" dirty="0"/>
          </a:p>
          <a:p>
            <a:r>
              <a:rPr lang="da-DK" dirty="0"/>
              <a:t>Hvor mage hektar? 30 Kg fosfor ha i slam el. biogødning  = 138.000 ha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590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KOD:</a:t>
            </a:r>
          </a:p>
          <a:p>
            <a:r>
              <a:rPr lang="da-DK" dirty="0"/>
              <a:t>Slam:</a:t>
            </a:r>
          </a:p>
          <a:p>
            <a:r>
              <a:rPr lang="da-DK" dirty="0"/>
              <a:t>Have-park kompost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80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6292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Denne kan være i KOD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964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Økologisk areal i 2016 - 2017 </a:t>
            </a:r>
          </a:p>
          <a:p>
            <a:r>
              <a:rPr lang="da-DK" dirty="0"/>
              <a:t>DS: 2016 217.000 ha </a:t>
            </a:r>
          </a:p>
          <a:p>
            <a:r>
              <a:rPr lang="da-DK" dirty="0"/>
              <a:t>2017: 245.000 ha   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53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effectLst/>
              </a:rPr>
              <a:t>Væksttal 2015-2016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614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Spørgsmål: Hvem her synes de har næringsstof nok og – ja? – hvad gør i?  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57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1 -Husdyrproduktionen leverer en faldende del af næringsstofferne</a:t>
            </a:r>
          </a:p>
          <a:p>
            <a:endParaRPr lang="da-DK" dirty="0"/>
          </a:p>
          <a:p>
            <a:r>
              <a:rPr lang="da-DK" dirty="0"/>
              <a:t>2 – Husdyrproduktionen stiger – og det kræver mere foderkorn</a:t>
            </a:r>
          </a:p>
          <a:p>
            <a:endParaRPr lang="da-DK" dirty="0"/>
          </a:p>
          <a:p>
            <a:r>
              <a:rPr lang="da-DK" dirty="0"/>
              <a:t>3 – Der er </a:t>
            </a:r>
            <a:r>
              <a:rPr lang="da-DK" dirty="0" err="1"/>
              <a:t>nøtil</a:t>
            </a:r>
            <a:r>
              <a:rPr lang="da-DK" dirty="0"/>
              <a:t> at komme noget i stedet for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6882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Ift. areal behov for husdyr er foderbehov til husdyr sat til 1,4 DE /ha – og således den andel af der gøres krav på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55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Udregnet </a:t>
            </a:r>
            <a:r>
              <a:rPr lang="da-DK" dirty="0" err="1"/>
              <a:t>udfra</a:t>
            </a:r>
            <a:r>
              <a:rPr lang="da-DK" dirty="0"/>
              <a:t> </a:t>
            </a:r>
            <a:r>
              <a:rPr lang="da-DK" dirty="0" err="1"/>
              <a:t>fraførsel</a:t>
            </a:r>
            <a:r>
              <a:rPr lang="da-DK" dirty="0"/>
              <a:t> i hhv. mælk, kød, æg og planteproduktion svarende til 42 </a:t>
            </a:r>
            <a:r>
              <a:rPr lang="da-DK" dirty="0" err="1"/>
              <a:t>Hkg</a:t>
            </a:r>
            <a:r>
              <a:rPr lang="da-DK" dirty="0"/>
              <a:t> korn/ha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956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Udregnet </a:t>
            </a:r>
            <a:r>
              <a:rPr lang="da-DK" dirty="0" err="1"/>
              <a:t>udfra</a:t>
            </a:r>
            <a:r>
              <a:rPr lang="da-DK" dirty="0"/>
              <a:t> </a:t>
            </a:r>
            <a:r>
              <a:rPr lang="da-DK" dirty="0" err="1"/>
              <a:t>fraførsel</a:t>
            </a:r>
            <a:r>
              <a:rPr lang="da-DK" dirty="0"/>
              <a:t> i hhv. mælk, kød, æg og planteproduktion svarende til 42 </a:t>
            </a:r>
            <a:r>
              <a:rPr lang="da-DK" dirty="0" err="1"/>
              <a:t>Hkg</a:t>
            </a:r>
            <a:r>
              <a:rPr lang="da-DK" dirty="0"/>
              <a:t> korn/ha </a:t>
            </a:r>
          </a:p>
          <a:p>
            <a:r>
              <a:rPr lang="da-DK" dirty="0"/>
              <a:t>Udvaskning 50 kg N 0.04 P og 6 kg K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7669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Spred ud hent fra Annettes PP eller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529C1-560E-4615-B1B5-BDE72F9684DC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523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73ADD-C54B-4A2C-982A-C968B94AD630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FB1CA-4390-4E41-A37E-26CF5B64E351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0FC7F-9EB4-4609-B770-26C3F1EF66D4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4A368-AAC3-427C-B65B-2AC5BC21A26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0EA7E-80D6-4153-92BE-CBA5DF77F4F8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B5EE2-A15C-46F3-BE0D-12900CC20A9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0E236-44CF-4880-A37E-FF334CB19E76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A9C5E-465D-462D-9BFF-9B15B458DDA5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0F055-F493-437A-A6E4-F0482040521E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681D9-52A5-4EA1-A47C-6470BB69E17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010AF8-89AF-42B5-BABE-01AD340A6770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F6623-3694-4A30-A361-3409B1E48583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56586-42C7-4C62-9024-AFB27D1940C1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47135-3C78-47F4-8713-9BEC000F6C2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5C704-8C89-4F23-A06A-BAD352784F34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916BE-ED3E-452B-8B03-764DCD0F2C8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BAE4FE-3EC8-4EDE-9FC5-70ED9A5C03D6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BB698-1259-42B4-B764-FBEEE51E92F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7785B7-29B1-4639-B5D9-F9DF530C70BC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8333B-DADB-422C-8E42-1A109A70DD0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58D95-7F3A-46D0-95EC-35D35BDCB6CD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33F62-3274-4E5D-9EB5-15290B8515F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A6EA4F77-A12A-4CFC-A51A-C1A2D4FCEEF8}" type="datetime1">
              <a:rPr lang="da-DK" smtClean="0"/>
              <a:pPr/>
              <a:t>19-11-2018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59E877D0-6B0E-4FCD-B87F-CDFB3CD14920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31" name="Billede 6" descr="gras.jpg"/>
          <p:cNvPicPr>
            <a:picLocks noChangeAspect="1"/>
          </p:cNvPicPr>
          <p:nvPr/>
        </p:nvPicPr>
        <p:blipFill>
          <a:blip r:embed="rId14"/>
          <a:srcRect r="16748" b="9171"/>
          <a:stretch>
            <a:fillRect/>
          </a:stretch>
        </p:blipFill>
        <p:spPr bwMode="auto">
          <a:xfrm flipH="1">
            <a:off x="0" y="5191125"/>
            <a:ext cx="4724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1" descr="ØKOLOGISK-LOGO_FINAL_til_økologi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243888" y="5803900"/>
            <a:ext cx="6969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6" descr="gras.jpg"/>
          <p:cNvPicPr>
            <a:picLocks noChangeAspect="1"/>
          </p:cNvPicPr>
          <p:nvPr userDrawn="1"/>
        </p:nvPicPr>
        <p:blipFill>
          <a:blip r:embed="rId14"/>
          <a:srcRect r="16748" b="9171"/>
          <a:stretch>
            <a:fillRect/>
          </a:stretch>
        </p:blipFill>
        <p:spPr bwMode="auto">
          <a:xfrm flipH="1">
            <a:off x="0" y="5191125"/>
            <a:ext cx="4724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ØKOLOGISK-LOGO_FINAL_til_økologi.gif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43888" y="5803900"/>
            <a:ext cx="6969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1FA715D-3D54-4B5A-8251-614B6E7937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Næringsstofforsyning og recirkulering i økologisk planteavl</a:t>
            </a:r>
            <a:br>
              <a:rPr lang="da-DK" dirty="0"/>
            </a:br>
            <a:endParaRPr lang="da-DK" dirty="0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8525CDB1-E07C-47BB-9B66-EC4FA51383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Svanholm Gods , 15 november 2018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B6F2435-66C7-4B25-83BB-0F7778704128}"/>
              </a:ext>
            </a:extLst>
          </p:cNvPr>
          <p:cNvSpPr txBox="1"/>
          <p:nvPr/>
        </p:nvSpPr>
        <p:spPr>
          <a:xfrm>
            <a:off x="2817801" y="5269468"/>
            <a:ext cx="5862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a-DK" dirty="0">
                <a:solidFill>
                  <a:prstClr val="white"/>
                </a:solidFill>
                <a:highlight>
                  <a:srgbClr val="000000"/>
                </a:highlight>
                <a:latin typeface="Calibri" panose="020F0502020204030204"/>
                <a:ea typeface="+mn-ea"/>
              </a:rPr>
              <a:t>Projektet ‘Næringsstoffer til fremtidens økologi’ er støttet af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da-DK" sz="2400" dirty="0">
                <a:solidFill>
                  <a:prstClr val="white"/>
                </a:solidFill>
                <a:highlight>
                  <a:srgbClr val="000000"/>
                </a:highlight>
                <a:latin typeface="Calibri" panose="020F0502020204030204"/>
                <a:ea typeface="+mn-ea"/>
              </a:rPr>
              <a:t>Promille afgiftsfonden </a:t>
            </a:r>
          </a:p>
        </p:txBody>
      </p:sp>
    </p:spTree>
    <p:extLst>
      <p:ext uri="{BB962C8B-B14F-4D97-AF65-F5344CB8AC3E}">
        <p14:creationId xmlns:p14="http://schemas.microsoft.com/office/powerpoint/2010/main" val="157162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8BBC4-7D99-458D-8246-79CDCD0C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842"/>
          </a:xfrm>
        </p:spPr>
        <p:txBody>
          <a:bodyPr/>
          <a:lstStyle/>
          <a:p>
            <a:r>
              <a:rPr lang="da-DK" dirty="0"/>
              <a:t>Balance eller underskud?</a:t>
            </a:r>
          </a:p>
        </p:txBody>
      </p:sp>
      <p:graphicFrame>
        <p:nvGraphicFramePr>
          <p:cNvPr id="3" name="Pladsholder til indhold 3">
            <a:extLst>
              <a:ext uri="{FF2B5EF4-FFF2-40B4-BE49-F238E27FC236}">
                <a16:creationId xmlns:a16="http://schemas.microsoft.com/office/drawing/2014/main" id="{01405003-194F-47CD-9E1F-F66FED0267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716233"/>
              </p:ext>
            </p:extLst>
          </p:nvPr>
        </p:nvGraphicFramePr>
        <p:xfrm>
          <a:off x="152400" y="1239520"/>
          <a:ext cx="8776446" cy="4821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1881">
                  <a:extLst>
                    <a:ext uri="{9D8B030D-6E8A-4147-A177-3AD203B41FA5}">
                      <a16:colId xmlns:a16="http://schemas.microsoft.com/office/drawing/2014/main" val="835940579"/>
                    </a:ext>
                  </a:extLst>
                </a:gridCol>
                <a:gridCol w="1302765">
                  <a:extLst>
                    <a:ext uri="{9D8B030D-6E8A-4147-A177-3AD203B41FA5}">
                      <a16:colId xmlns:a16="http://schemas.microsoft.com/office/drawing/2014/main" val="4001428829"/>
                    </a:ext>
                  </a:extLst>
                </a:gridCol>
                <a:gridCol w="1062360">
                  <a:extLst>
                    <a:ext uri="{9D8B030D-6E8A-4147-A177-3AD203B41FA5}">
                      <a16:colId xmlns:a16="http://schemas.microsoft.com/office/drawing/2014/main" val="2841884537"/>
                    </a:ext>
                  </a:extLst>
                </a:gridCol>
                <a:gridCol w="1062360">
                  <a:extLst>
                    <a:ext uri="{9D8B030D-6E8A-4147-A177-3AD203B41FA5}">
                      <a16:colId xmlns:a16="http://schemas.microsoft.com/office/drawing/2014/main" val="4125971701"/>
                    </a:ext>
                  </a:extLst>
                </a:gridCol>
                <a:gridCol w="1062360">
                  <a:extLst>
                    <a:ext uri="{9D8B030D-6E8A-4147-A177-3AD203B41FA5}">
                      <a16:colId xmlns:a16="http://schemas.microsoft.com/office/drawing/2014/main" val="1970012539"/>
                    </a:ext>
                  </a:extLst>
                </a:gridCol>
                <a:gridCol w="1062360">
                  <a:extLst>
                    <a:ext uri="{9D8B030D-6E8A-4147-A177-3AD203B41FA5}">
                      <a16:colId xmlns:a16="http://schemas.microsoft.com/office/drawing/2014/main" val="274641851"/>
                    </a:ext>
                  </a:extLst>
                </a:gridCol>
                <a:gridCol w="1062360">
                  <a:extLst>
                    <a:ext uri="{9D8B030D-6E8A-4147-A177-3AD203B41FA5}">
                      <a16:colId xmlns:a16="http://schemas.microsoft.com/office/drawing/2014/main" val="2142225415"/>
                    </a:ext>
                  </a:extLst>
                </a:gridCol>
              </a:tblGrid>
              <a:tr h="568191">
                <a:tc gridSpan="7">
                  <a:txBody>
                    <a:bodyPr/>
                    <a:lstStyle/>
                    <a:p>
                      <a:pPr algn="l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Årlig bortførsel af næringsstoffer med de økologiske varer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32663"/>
                  </a:ext>
                </a:extLst>
              </a:tr>
              <a:tr h="568191">
                <a:tc rowSpan="2">
                  <a:txBody>
                    <a:bodyPr/>
                    <a:lstStyle/>
                    <a:p>
                      <a:pPr algn="l" fontAlgn="ctr"/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2015: 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2030: 25% økologi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04923"/>
                  </a:ext>
                </a:extLst>
              </a:tr>
              <a:tr h="922017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N årligt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P årligt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K årligt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N årligt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P årligt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K årligt</a:t>
                      </a:r>
                      <a:endParaRPr lang="da-DK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1331"/>
                  </a:ext>
                </a:extLst>
              </a:tr>
              <a:tr h="884623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u="none" strike="noStrike" dirty="0" err="1">
                          <a:effectLst/>
                        </a:rPr>
                        <a:t>Fraførsel</a:t>
                      </a:r>
                      <a:r>
                        <a:rPr lang="da-DK" sz="2400" u="none" strike="noStrike" dirty="0">
                          <a:effectLst/>
                        </a:rPr>
                        <a:t> med afgrøder og produkter </a:t>
                      </a:r>
                      <a:endParaRPr lang="da-DK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u="none" strike="noStrike" dirty="0">
                          <a:effectLst/>
                        </a:rPr>
                        <a:t>7.602</a:t>
                      </a:r>
                      <a:endParaRPr lang="da-DK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u="none" strike="noStrike" dirty="0">
                          <a:effectLst/>
                        </a:rPr>
                        <a:t>1.644</a:t>
                      </a:r>
                      <a:endParaRPr lang="da-DK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u="none" strike="noStrike" dirty="0">
                          <a:effectLst/>
                        </a:rPr>
                        <a:t>2.077</a:t>
                      </a:r>
                      <a:endParaRPr lang="da-DK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u="none" strike="noStrike" dirty="0">
                          <a:effectLst/>
                        </a:rPr>
                        <a:t>33.686</a:t>
                      </a:r>
                      <a:endParaRPr lang="da-DK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u="none" strike="noStrike" dirty="0">
                          <a:effectLst/>
                        </a:rPr>
                        <a:t>7.452</a:t>
                      </a:r>
                      <a:endParaRPr lang="da-DK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u="none" strike="noStrike" dirty="0">
                          <a:effectLst/>
                        </a:rPr>
                        <a:t>8.783</a:t>
                      </a:r>
                      <a:endParaRPr lang="da-DK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7778242"/>
                  </a:ext>
                </a:extLst>
              </a:tr>
              <a:tr h="695604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Fraførsel</a:t>
                      </a:r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inkl. Udvaskningstab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6784694"/>
                  </a:ext>
                </a:extLst>
              </a:tr>
              <a:tr h="922017">
                <a:tc>
                  <a:txBody>
                    <a:bodyPr/>
                    <a:lstStyle/>
                    <a:p>
                      <a:pPr algn="l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Tilført </a:t>
                      </a:r>
                      <a:r>
                        <a:rPr lang="da-DK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konv</a:t>
                      </a:r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gødning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56759"/>
                  </a:ext>
                </a:extLst>
              </a:tr>
            </a:tbl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F77FE5B4-3890-4FD8-8237-B9DDA28C014C}"/>
              </a:ext>
            </a:extLst>
          </p:cNvPr>
          <p:cNvSpPr/>
          <p:nvPr/>
        </p:nvSpPr>
        <p:spPr>
          <a:xfrm>
            <a:off x="2037229" y="5276626"/>
            <a:ext cx="3906371" cy="873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644BD7F-5627-4D35-8A7C-B66617FC2939}"/>
              </a:ext>
            </a:extLst>
          </p:cNvPr>
          <p:cNvSpPr/>
          <p:nvPr/>
        </p:nvSpPr>
        <p:spPr>
          <a:xfrm>
            <a:off x="5557520" y="4318000"/>
            <a:ext cx="3586479" cy="1936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5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B954C-CE7D-4F48-80B6-8456D345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Muligheder med recirkulering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34356A-A0D5-47A3-A740-55B8F663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da-DK" sz="2800" dirty="0"/>
              <a:t>Større fokus på recirkulering af f.eks. organisk dagrenovation </a:t>
            </a:r>
          </a:p>
          <a:p>
            <a:r>
              <a:rPr lang="da-DK" sz="2800" dirty="0"/>
              <a:t>Bedre udnyttelse af økologisk biomasse fra halm, efterafgrøde og grøngødning</a:t>
            </a:r>
          </a:p>
          <a:p>
            <a:r>
              <a:rPr lang="da-DK" sz="2800" dirty="0"/>
              <a:t>Bedre udveksling og udnyttelse af næringsstoffer internt og mellem by og land</a:t>
            </a:r>
          </a:p>
          <a:p>
            <a:r>
              <a:rPr lang="da-DK" sz="2800" dirty="0"/>
              <a:t>Flere ‘økologiske’ biogasanlæg, der teknisk og kapacitetsmæssigt kan være motorer for recirkulering ift. udnyttelse af affald, husdyrgødning og økologisk-plantebiomasse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28814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C3EA0-2E3C-4017-9E44-8D6A03314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Løsninger: recirkulering fra det biobaserede samfund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008DD2-AB47-41F1-85EE-5EF21F6C0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Fra biprodukter til gødningsprodukter</a:t>
            </a:r>
          </a:p>
          <a:p>
            <a:r>
              <a:rPr lang="da-DK" dirty="0"/>
              <a:t>Fra restprodukter til gødning</a:t>
            </a:r>
          </a:p>
          <a:p>
            <a:r>
              <a:rPr lang="da-DK" dirty="0"/>
              <a:t>Fra affald til gødning</a:t>
            </a:r>
          </a:p>
          <a:p>
            <a:r>
              <a:rPr lang="da-DK" dirty="0"/>
              <a:t>Kildesorteret organisk dagrenovation</a:t>
            </a:r>
          </a:p>
          <a:p>
            <a:r>
              <a:rPr lang="da-DK" dirty="0"/>
              <a:t>Komposteret organisk materiale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1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E04E6-C652-4245-AA44-DED2D754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4722"/>
          </a:xfrm>
        </p:spPr>
        <p:txBody>
          <a:bodyPr/>
          <a:lstStyle/>
          <a:p>
            <a:r>
              <a:rPr lang="da-DK" dirty="0"/>
              <a:t>Nationale planer for </a:t>
            </a:r>
            <a:br>
              <a:rPr lang="da-DK" dirty="0"/>
            </a:br>
            <a:r>
              <a:rPr lang="da-DK" dirty="0"/>
              <a:t>øget recirkulering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5199E2-D8D3-4D57-84EC-871AE20E4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1379"/>
            <a:ext cx="8229600" cy="3946782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/>
              <a:t>Økologisk vækstplan: </a:t>
            </a:r>
          </a:p>
          <a:p>
            <a:pPr marL="0" indent="0">
              <a:buNone/>
            </a:pPr>
            <a:r>
              <a:rPr lang="da-DK" sz="2800" dirty="0"/>
              <a:t>Mål om øget recirkulering fra by til land - en forudsætning for vækst og bæredygtighed i økologisk planteavl</a:t>
            </a:r>
          </a:p>
          <a:p>
            <a:pPr marL="0" indent="0">
              <a:buNone/>
            </a:pPr>
            <a:r>
              <a:rPr lang="da-DK" sz="2800" b="1" dirty="0"/>
              <a:t>Energiaftale - </a:t>
            </a:r>
            <a:r>
              <a:rPr lang="da-DK" sz="2800" dirty="0"/>
              <a:t>midler til økologisk biogas</a:t>
            </a:r>
          </a:p>
          <a:p>
            <a:pPr marL="0" indent="0">
              <a:buNone/>
            </a:pPr>
            <a:r>
              <a:rPr lang="da-DK" sz="2800" b="1" dirty="0"/>
              <a:t>Ressourcestrategi - k</a:t>
            </a:r>
            <a:r>
              <a:rPr lang="da-DK" sz="2800" dirty="0"/>
              <a:t>rav til kommuner om indsamling af KOD fra 2023 </a:t>
            </a:r>
          </a:p>
          <a:p>
            <a:pPr marL="0" indent="0">
              <a:buNone/>
            </a:pPr>
            <a:r>
              <a:rPr lang="da-DK" sz="2800" dirty="0">
                <a:sym typeface="Wingdings" panose="05000000000000000000" pitchFamily="2" charset="2"/>
              </a:rPr>
              <a:t> Bedre adgang til gødning  og økologisk biomasse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91608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24355-1368-4F66-9721-BAB57354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" y="274638"/>
            <a:ext cx="9052560" cy="1648548"/>
          </a:xfrm>
        </p:spPr>
        <p:txBody>
          <a:bodyPr/>
          <a:lstStyle/>
          <a:p>
            <a:r>
              <a:rPr lang="da-DK" dirty="0"/>
              <a:t>Recirkulering af hvad?</a:t>
            </a:r>
            <a:br>
              <a:rPr lang="da-DK" dirty="0"/>
            </a:br>
            <a:r>
              <a:rPr lang="da-DK" sz="2000" u="sng" dirty="0"/>
              <a:t>http://okologi.dk/landbrug/viden/oekologisk-biogas</a:t>
            </a:r>
            <a:r>
              <a:rPr lang="da-DK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A61681-1A6A-4AF6-8074-78C8F6724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AE3F1E9-95A4-4B9E-BBB1-93999B70E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801504" y="1923186"/>
            <a:ext cx="6009652" cy="452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78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99860-C2AF-479F-B2E8-B2DF01D4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Reglerne: Go eller No-go til økologi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4E1E8A-E29F-43E1-8C82-08E3C1D96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highlight>
                  <a:srgbClr val="00FF00"/>
                </a:highlight>
              </a:rPr>
              <a:t>Økologisk biomasse (100 kg N)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2FE38F9-B458-485F-8B79-0E41DE1DC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22"/>
          <a:stretch/>
        </p:blipFill>
        <p:spPr>
          <a:xfrm>
            <a:off x="457200" y="2123439"/>
            <a:ext cx="8686420" cy="40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43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99860-C2AF-479F-B2E8-B2DF01D4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Reglerne: Go eller No-go til økologi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24E1E8A-E29F-43E1-8C82-08E3C1D96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9680"/>
            <a:ext cx="8229600" cy="4876483"/>
          </a:xfrm>
        </p:spPr>
        <p:txBody>
          <a:bodyPr/>
          <a:lstStyle/>
          <a:p>
            <a:r>
              <a:rPr lang="da-DK" dirty="0">
                <a:highlight>
                  <a:srgbClr val="FFFF00"/>
                </a:highlight>
              </a:rPr>
              <a:t>Tilladt ikke-økologisk biomasse (50 kg N kg)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4C366DF-8441-404C-8EDD-F9F6ECB3D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0" t="13753" r="16555" b="6049"/>
          <a:stretch/>
        </p:blipFill>
        <p:spPr>
          <a:xfrm>
            <a:off x="782320" y="1818640"/>
            <a:ext cx="7528560" cy="48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4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8D624DA-0870-4E4A-9FC8-94EE8BF029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45"/>
          <a:stretch/>
        </p:blipFill>
        <p:spPr>
          <a:xfrm>
            <a:off x="630269" y="1656080"/>
            <a:ext cx="7670800" cy="520192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A69D5C3-0BD6-4760-BC13-BF48BB5E65D0}"/>
              </a:ext>
            </a:extLst>
          </p:cNvPr>
          <p:cNvSpPr txBox="1"/>
          <p:nvPr/>
        </p:nvSpPr>
        <p:spPr>
          <a:xfrm>
            <a:off x="3766366" y="3860800"/>
            <a:ext cx="4848965" cy="99317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E2C04C7-0F7C-43E9-AE5E-CA2D18D1605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r>
              <a:rPr lang="da-DK"/>
              <a:t>Reglerne: Go eller No-go til økologi</a:t>
            </a:r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205C77A-E2B2-43FC-ACDE-933EE08BAFD5}"/>
              </a:ext>
            </a:extLst>
          </p:cNvPr>
          <p:cNvSpPr/>
          <p:nvPr/>
        </p:nvSpPr>
        <p:spPr>
          <a:xfrm>
            <a:off x="686498" y="1210445"/>
            <a:ext cx="7238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err="1">
                <a:highlight>
                  <a:srgbClr val="FF0000"/>
                </a:highlight>
              </a:rPr>
              <a:t>Produker</a:t>
            </a:r>
            <a:r>
              <a:rPr lang="da-DK" dirty="0">
                <a:highlight>
                  <a:srgbClr val="FF0000"/>
                </a:highlight>
              </a:rPr>
              <a:t> der (endnu) IKKE er tilladte</a:t>
            </a:r>
          </a:p>
        </p:txBody>
      </p:sp>
    </p:spTree>
    <p:extLst>
      <p:ext uri="{BB962C8B-B14F-4D97-AF65-F5344CB8AC3E}">
        <p14:creationId xmlns:p14="http://schemas.microsoft.com/office/powerpoint/2010/main" val="2349769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F9241-65FC-455E-B07A-AD2C7964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findes lokalt?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C81AC4CC-F041-438A-ACCF-92245A101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440" y="1263259"/>
            <a:ext cx="7227627" cy="516572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2E1E428-920C-42CF-A2F6-7BB8A30047AB}"/>
              </a:ext>
            </a:extLst>
          </p:cNvPr>
          <p:cNvSpPr/>
          <p:nvPr/>
        </p:nvSpPr>
        <p:spPr>
          <a:xfrm>
            <a:off x="3693094" y="1621419"/>
            <a:ext cx="651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u="sng" dirty="0"/>
              <a:t>http://okologi.dk/onlinegodning</a:t>
            </a:r>
          </a:p>
        </p:txBody>
      </p:sp>
    </p:spTree>
    <p:extLst>
      <p:ext uri="{BB962C8B-B14F-4D97-AF65-F5344CB8AC3E}">
        <p14:creationId xmlns:p14="http://schemas.microsoft.com/office/powerpoint/2010/main" val="1655477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BC547-BB9A-46D2-9762-77907DF7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08" y="857251"/>
            <a:ext cx="7886700" cy="994172"/>
          </a:xfrm>
        </p:spPr>
        <p:txBody>
          <a:bodyPr/>
          <a:lstStyle/>
          <a:p>
            <a:r>
              <a:rPr lang="da-DK" sz="3200" dirty="0"/>
              <a:t>Regneeksempler (N): Hvad må modtages </a:t>
            </a:r>
            <a:br>
              <a:rPr lang="da-DK" sz="3200" dirty="0"/>
            </a:br>
            <a:r>
              <a:rPr lang="da-DK" sz="3200" dirty="0"/>
              <a:t>fra biogasanlæg?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3BA97D-9CF6-436E-8AED-C4EA0265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08" y="1958507"/>
            <a:ext cx="7886700" cy="3263504"/>
          </a:xfrm>
        </p:spPr>
        <p:txBody>
          <a:bodyPr/>
          <a:lstStyle/>
          <a:p>
            <a:r>
              <a:rPr lang="da-DK" sz="2000" dirty="0"/>
              <a:t>1) Et biogasanlæg modtager 90% ikke-økologisk N og 10% økologisk N. Det vægtede N-udnyttelseskrav er beregnet til 60%:</a:t>
            </a:r>
          </a:p>
          <a:p>
            <a:pPr marL="0" indent="0">
              <a:buNone/>
            </a:pPr>
            <a:r>
              <a:rPr lang="da-DK" sz="2000" i="1" dirty="0">
                <a:solidFill>
                  <a:schemeClr val="accent1"/>
                </a:solidFill>
              </a:rPr>
              <a:t>Der må udbringes: 50 kg </a:t>
            </a:r>
            <a:r>
              <a:rPr lang="da-DK" sz="2000" i="1" dirty="0" err="1">
                <a:solidFill>
                  <a:schemeClr val="accent1"/>
                </a:solidFill>
              </a:rPr>
              <a:t>udn.N</a:t>
            </a:r>
            <a:r>
              <a:rPr lang="da-DK" sz="2000" i="1" dirty="0">
                <a:solidFill>
                  <a:schemeClr val="accent1"/>
                </a:solidFill>
              </a:rPr>
              <a:t>/((90%*4,8 kg N/t)*60% = </a:t>
            </a:r>
            <a:r>
              <a:rPr lang="da-DK" sz="2000" i="1" u="dbl" dirty="0">
                <a:solidFill>
                  <a:schemeClr val="accent1"/>
                </a:solidFill>
              </a:rPr>
              <a:t>19,3 t/ha</a:t>
            </a:r>
            <a:r>
              <a:rPr lang="da-DK" sz="2000" i="1" dirty="0">
                <a:solidFill>
                  <a:schemeClr val="accent1"/>
                </a:solidFill>
              </a:rPr>
              <a:t>. Det svarer til 92,6 kg total-N og 55,5 kg udnyttet N, hvoraf de </a:t>
            </a:r>
            <a:r>
              <a:rPr lang="da-DK" sz="2000" i="1" dirty="0">
                <a:solidFill>
                  <a:srgbClr val="FF0000"/>
                </a:solidFill>
              </a:rPr>
              <a:t>5,5 er økologiske.</a:t>
            </a:r>
          </a:p>
          <a:p>
            <a:r>
              <a:rPr lang="da-DK" sz="2000" dirty="0"/>
              <a:t>2) Et ”</a:t>
            </a:r>
            <a:r>
              <a:rPr lang="da-DK" sz="2000" dirty="0" err="1"/>
              <a:t>øko</a:t>
            </a:r>
            <a:r>
              <a:rPr lang="da-DK" sz="2000" dirty="0"/>
              <a:t>-biogasanlæg” modtager 75% økologisk N og 25% N i restprodukter. </a:t>
            </a:r>
            <a:r>
              <a:rPr lang="da-DK" sz="2000" dirty="0" err="1"/>
              <a:t>Udn</a:t>
            </a:r>
            <a:r>
              <a:rPr lang="da-DK" sz="2000" dirty="0"/>
              <a:t>. kravet er beregnet til 58%.</a:t>
            </a:r>
          </a:p>
          <a:p>
            <a:pPr marL="0" indent="0">
              <a:buNone/>
            </a:pPr>
            <a:r>
              <a:rPr lang="da-DK" sz="2000" i="1" dirty="0">
                <a:solidFill>
                  <a:schemeClr val="accent1"/>
                </a:solidFill>
              </a:rPr>
              <a:t>Der må udbringes: 170 kg </a:t>
            </a:r>
            <a:r>
              <a:rPr lang="da-DK" sz="2000" i="1" dirty="0" err="1">
                <a:solidFill>
                  <a:schemeClr val="accent1"/>
                </a:solidFill>
              </a:rPr>
              <a:t>t.N</a:t>
            </a:r>
            <a:r>
              <a:rPr lang="da-DK" sz="2000" i="1" dirty="0">
                <a:solidFill>
                  <a:schemeClr val="accent1"/>
                </a:solidFill>
              </a:rPr>
              <a:t>/4,8 kg N/t = </a:t>
            </a:r>
            <a:r>
              <a:rPr lang="da-DK" sz="2000" i="1" u="dbl" dirty="0">
                <a:solidFill>
                  <a:schemeClr val="accent1"/>
                </a:solidFill>
              </a:rPr>
              <a:t>35,4 t/ha</a:t>
            </a:r>
            <a:r>
              <a:rPr lang="da-DK" sz="2000" i="1" dirty="0">
                <a:solidFill>
                  <a:schemeClr val="accent1"/>
                </a:solidFill>
              </a:rPr>
              <a:t>, som svarer til 170 kg total-N og 170*58% = 98,6 kg udnyttet N/ha, heraf er de </a:t>
            </a:r>
            <a:r>
              <a:rPr lang="da-DK" sz="2000" i="1" dirty="0">
                <a:solidFill>
                  <a:srgbClr val="FF0000"/>
                </a:solidFill>
              </a:rPr>
              <a:t>74 kg økologiske. </a:t>
            </a:r>
          </a:p>
        </p:txBody>
      </p:sp>
    </p:spTree>
    <p:extLst>
      <p:ext uri="{BB962C8B-B14F-4D97-AF65-F5344CB8AC3E}">
        <p14:creationId xmlns:p14="http://schemas.microsoft.com/office/powerpoint/2010/main" val="172050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D84DF-C90C-468F-B01F-09A58E57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9EF3B7B-D8A4-4763-9536-2477D242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Næringsstofforsyning og cirkulær økologi i relation til udviklingen i den økologiske sektor</a:t>
            </a:r>
          </a:p>
          <a:p>
            <a:r>
              <a:rPr lang="da-DK" dirty="0"/>
              <a:t>Muligheder, løsninger og regulering ift. næringsstofforsyning på nationalt niveau </a:t>
            </a:r>
          </a:p>
          <a:p>
            <a:r>
              <a:rPr lang="da-DK" dirty="0"/>
              <a:t>Gødningsstrategi og næringsstofbalance på bedriftsniveau ud fra modelberegning på  konkrete </a:t>
            </a:r>
            <a:r>
              <a:rPr lang="da-DK" dirty="0" err="1"/>
              <a:t>grøntsags-</a:t>
            </a:r>
            <a:r>
              <a:rPr lang="da-DK" dirty="0"/>
              <a:t> og </a:t>
            </a:r>
            <a:r>
              <a:rPr lang="da-DK" dirty="0" err="1"/>
              <a:t>plantavlsbedrifter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3842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1E7BA-967E-4625-B5DE-FCED5D34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3922"/>
          </a:xfrm>
        </p:spPr>
        <p:txBody>
          <a:bodyPr/>
          <a:lstStyle/>
          <a:p>
            <a:r>
              <a:rPr lang="da-DK" dirty="0"/>
              <a:t>ØL målsætning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DB576C-6F70-41C6-8AE5-5BD941AF9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8560"/>
            <a:ext cx="8229600" cy="4947603"/>
          </a:xfrm>
        </p:spPr>
        <p:txBody>
          <a:bodyPr/>
          <a:lstStyle/>
          <a:p>
            <a:r>
              <a:rPr lang="da-DK" sz="2800" dirty="0">
                <a:highlight>
                  <a:srgbClr val="FF0000"/>
                </a:highlight>
              </a:rPr>
              <a:t>Rød </a:t>
            </a:r>
            <a:r>
              <a:rPr lang="da-DK" sz="2800" dirty="0">
                <a:sym typeface="Wingdings" panose="05000000000000000000" pitchFamily="2" charset="2"/>
              </a:rPr>
              <a:t> </a:t>
            </a:r>
            <a:r>
              <a:rPr lang="da-DK" sz="2800" dirty="0">
                <a:highlight>
                  <a:srgbClr val="FFFF00"/>
                </a:highlight>
                <a:sym typeface="Wingdings" panose="05000000000000000000" pitchFamily="2" charset="2"/>
              </a:rPr>
              <a:t>Gul </a:t>
            </a:r>
            <a:r>
              <a:rPr lang="da-DK" sz="2800" dirty="0">
                <a:sym typeface="Wingdings" panose="05000000000000000000" pitchFamily="2" charset="2"/>
              </a:rPr>
              <a:t> </a:t>
            </a:r>
            <a:r>
              <a:rPr lang="da-DK" sz="2800" dirty="0"/>
              <a:t>Økologer skal have adgang til flere recirkulerede næringsstoffer </a:t>
            </a:r>
          </a:p>
          <a:p>
            <a:r>
              <a:rPr lang="da-DK" sz="2800" dirty="0"/>
              <a:t>Om muligt fortrinsret – for der er mange der efterspørger biomasseressourcen!  </a:t>
            </a:r>
          </a:p>
          <a:p>
            <a:r>
              <a:rPr lang="da-DK" sz="2800" dirty="0"/>
              <a:t>Mere fleksible regler for klassificering og anvendelse af rest- og affaldsprodukter, f.eks. adskillelse af gylle og restprodukt </a:t>
            </a:r>
          </a:p>
          <a:p>
            <a:r>
              <a:rPr lang="da-DK" sz="2800" dirty="0"/>
              <a:t>Aktører i recirkuleringskæden agerer, så næringsstofferne forbliver tilgængelige for økologien. </a:t>
            </a:r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760033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F0382-474E-4D36-B665-901BE9DD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0438"/>
          </a:xfrm>
        </p:spPr>
        <p:txBody>
          <a:bodyPr/>
          <a:lstStyle/>
          <a:p>
            <a:r>
              <a:rPr lang="da-DK" dirty="0"/>
              <a:t>Er der nok til alle?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E133B6-8E32-4D8B-A905-AA983BC98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19BC846-E76A-48AC-8ECB-43CFEA80B3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14444" r="27222" b="10791"/>
          <a:stretch/>
        </p:blipFill>
        <p:spPr>
          <a:xfrm>
            <a:off x="178998" y="1235076"/>
            <a:ext cx="8294442" cy="5442981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D4C20E6-9440-4A51-A971-5F2F7D8CF47B}"/>
              </a:ext>
            </a:extLst>
          </p:cNvPr>
          <p:cNvSpPr txBox="1"/>
          <p:nvPr/>
        </p:nvSpPr>
        <p:spPr>
          <a:xfrm>
            <a:off x="6014720" y="6308725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Kilde LBST 2016</a:t>
            </a:r>
          </a:p>
        </p:txBody>
      </p:sp>
    </p:spTree>
    <p:extLst>
      <p:ext uri="{BB962C8B-B14F-4D97-AF65-F5344CB8AC3E}">
        <p14:creationId xmlns:p14="http://schemas.microsoft.com/office/powerpoint/2010/main" val="366484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81C5E-7B48-43CA-A7BA-5CCA65BF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største kilder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1F7A9E-D3A1-42E7-B1E4-FAAA46C22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da-DK" sz="2800" b="1" dirty="0"/>
              <a:t>KOD</a:t>
            </a:r>
            <a:r>
              <a:rPr lang="da-DK" sz="2800" dirty="0"/>
              <a:t>: N: 4600 t N 550 t P 3000 t K. </a:t>
            </a:r>
          </a:p>
          <a:p>
            <a:pPr marL="0" indent="0">
              <a:buNone/>
            </a:pPr>
            <a:r>
              <a:rPr lang="da-DK" sz="2800" dirty="0"/>
              <a:t>   	- Udnyttelseskrav 20 % - bedre ved afgasning. </a:t>
            </a:r>
          </a:p>
          <a:p>
            <a:pPr marL="0" indent="0">
              <a:buNone/>
            </a:pPr>
            <a:r>
              <a:rPr lang="da-DK" sz="2800" dirty="0"/>
              <a:t>     	</a:t>
            </a:r>
            <a:r>
              <a:rPr lang="da-DK" sz="2800" u="sng" dirty="0"/>
              <a:t>- Skal</a:t>
            </a:r>
            <a:r>
              <a:rPr lang="da-DK" sz="2800" dirty="0"/>
              <a:t> indsamles fra 2023 </a:t>
            </a:r>
          </a:p>
          <a:p>
            <a:r>
              <a:rPr lang="da-DK" sz="2800" dirty="0"/>
              <a:t> </a:t>
            </a:r>
            <a:r>
              <a:rPr lang="da-DK" sz="2800" b="1" dirty="0"/>
              <a:t>Biogødning</a:t>
            </a:r>
            <a:r>
              <a:rPr lang="da-DK" sz="2800" dirty="0"/>
              <a:t> (Slam). N: 6300; </a:t>
            </a:r>
            <a:r>
              <a:rPr lang="da-DK" sz="2800" u="sng" dirty="0"/>
              <a:t>P: 4100</a:t>
            </a:r>
            <a:r>
              <a:rPr lang="da-DK" sz="2800" dirty="0"/>
              <a:t>;  K: 700 </a:t>
            </a:r>
          </a:p>
          <a:p>
            <a:pPr marL="0" indent="0">
              <a:buNone/>
            </a:pPr>
            <a:r>
              <a:rPr lang="da-DK" sz="2800" dirty="0"/>
              <a:t>    	- 30 kg P/ha = 138.000 ha. </a:t>
            </a:r>
          </a:p>
          <a:p>
            <a:pPr marL="0" indent="0">
              <a:buNone/>
            </a:pPr>
            <a:r>
              <a:rPr lang="da-DK" sz="2800" dirty="0"/>
              <a:t>    	- Dobbelt loop giver også N </a:t>
            </a:r>
          </a:p>
          <a:p>
            <a:pPr marL="0" indent="0">
              <a:buNone/>
            </a:pPr>
            <a:r>
              <a:rPr lang="da-DK" sz="2800" dirty="0"/>
              <a:t>    	- På sigt måske N (der afdampes pt)</a:t>
            </a:r>
          </a:p>
          <a:p>
            <a:r>
              <a:rPr lang="da-DK" sz="2800" b="1" dirty="0"/>
              <a:t>Have-parkaffald</a:t>
            </a:r>
            <a:r>
              <a:rPr lang="da-DK" sz="2800" dirty="0"/>
              <a:t>. Kompost skal ikke medregnes i N – men kan være underlagt fosforloft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2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090D8-557C-4ED9-B3DB-38FD55F5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Kvalitetskrav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01CEC2-7F4E-486E-A486-BA0F01F2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da-DK" dirty="0"/>
              <a:t>Grænseværdier for tungmetaller i kildesorteret affald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56C3CC5-D772-476D-9B5B-2D8B7C4E90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29" t="12788" r="13431" b="22026"/>
          <a:stretch/>
        </p:blipFill>
        <p:spPr>
          <a:xfrm>
            <a:off x="690281" y="2384612"/>
            <a:ext cx="8453719" cy="443251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1B44971-65C7-4D4C-A9B4-CF33778E36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17739" b="3"/>
          <a:stretch/>
        </p:blipFill>
        <p:spPr>
          <a:xfrm>
            <a:off x="5654992" y="3186762"/>
            <a:ext cx="3031808" cy="254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46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FCCB73-A865-4FB9-8689-CB3D467C3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0421"/>
          </a:xfrm>
        </p:spPr>
        <p:txBody>
          <a:bodyPr/>
          <a:lstStyle/>
          <a:p>
            <a:r>
              <a:rPr lang="da-DK" dirty="0"/>
              <a:t>Kvalitetskrav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7825CF-B5FC-452D-A8A0-2F181916C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Ud over skærpede krav gælder Affald-til-jord-bekendtgørelsens grænseværdier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sz="2800" dirty="0"/>
              <a:t>Desuden grænseværdi for plast og fysiske urenheder &lt; 2 mm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83D90AC-1FAB-4624-BB18-EC580A99E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66695"/>
              </p:ext>
            </p:extLst>
          </p:nvPr>
        </p:nvGraphicFramePr>
        <p:xfrm>
          <a:off x="865094" y="2743993"/>
          <a:ext cx="7413812" cy="2238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779">
                  <a:extLst>
                    <a:ext uri="{9D8B030D-6E8A-4147-A177-3AD203B41FA5}">
                      <a16:colId xmlns:a16="http://schemas.microsoft.com/office/drawing/2014/main" val="4150745724"/>
                    </a:ext>
                  </a:extLst>
                </a:gridCol>
                <a:gridCol w="926727">
                  <a:extLst>
                    <a:ext uri="{9D8B030D-6E8A-4147-A177-3AD203B41FA5}">
                      <a16:colId xmlns:a16="http://schemas.microsoft.com/office/drawing/2014/main" val="3067471151"/>
                    </a:ext>
                  </a:extLst>
                </a:gridCol>
                <a:gridCol w="2914976">
                  <a:extLst>
                    <a:ext uri="{9D8B030D-6E8A-4147-A177-3AD203B41FA5}">
                      <a16:colId xmlns:a16="http://schemas.microsoft.com/office/drawing/2014/main" val="1067986472"/>
                    </a:ext>
                  </a:extLst>
                </a:gridCol>
                <a:gridCol w="2763330">
                  <a:extLst>
                    <a:ext uri="{9D8B030D-6E8A-4147-A177-3AD203B41FA5}">
                      <a16:colId xmlns:a16="http://schemas.microsoft.com/office/drawing/2014/main" val="19125563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mg/Kg TS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Navn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Kilde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9847624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algn="just" fontAlgn="t"/>
                      <a:r>
                        <a:rPr lang="da-DK" sz="1100" u="none" strike="noStrike" dirty="0">
                          <a:effectLst/>
                        </a:rPr>
                        <a:t>LAS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1100" u="none" strike="noStrike">
                          <a:effectLst/>
                        </a:rPr>
                        <a:t>1.300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Lineære alkylbenzensulfonater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Vaske- og rengøringmidler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3413517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t"/>
                      <a:r>
                        <a:rPr lang="el-GR" sz="1100" u="none" strike="noStrike">
                          <a:effectLst/>
                        </a:rPr>
                        <a:t>Σ </a:t>
                      </a:r>
                      <a:r>
                        <a:rPr lang="da-DK" sz="1100" u="none" strike="noStrike">
                          <a:effectLst/>
                        </a:rPr>
                        <a:t>PAH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1100" u="none" strike="noStrike" dirty="0">
                          <a:effectLst/>
                        </a:rPr>
                        <a:t>3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Polycykliske, aromatiske hydrocarboner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Forbrændning af fosille brædsler mv.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215813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NPE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1100" u="none" strike="noStrike">
                          <a:effectLst/>
                        </a:rPr>
                        <a:t>10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Nonylphenol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Vaske- og rengøringmidler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411073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DEHP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1100" u="none" strike="noStrike">
                          <a:effectLst/>
                        </a:rPr>
                        <a:t>50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di(2-ethylhexyl)</a:t>
                      </a:r>
                      <a:r>
                        <a:rPr lang="da-DK" sz="1100" u="none" strike="noStrike" dirty="0" err="1">
                          <a:effectLst/>
                        </a:rPr>
                        <a:t>phthalat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>
                          <a:effectLst/>
                        </a:rPr>
                        <a:t>Blødgører i plast (PVC)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8449348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fontAlgn="t"/>
                      <a:r>
                        <a:rPr lang="el-GR" sz="1100" u="none" strike="noStrike">
                          <a:effectLst/>
                        </a:rPr>
                        <a:t>Σ </a:t>
                      </a:r>
                      <a:r>
                        <a:rPr lang="da-DK" sz="1100" u="none" strike="noStrike">
                          <a:effectLst/>
                        </a:rPr>
                        <a:t>PCB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1100" u="none" strike="noStrike">
                          <a:effectLst/>
                        </a:rPr>
                        <a:t>0,2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 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100" u="none" strike="noStrike" dirty="0">
                          <a:effectLst/>
                        </a:rPr>
                        <a:t>Tilsætningsstof i maling, smøre-, køle-, isolerings- og fugemidler</a:t>
                      </a:r>
                      <a:endParaRPr lang="da-DK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209164491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F5B4C8B1-8F6D-4234-B255-323B2FD5C66F}"/>
              </a:ext>
            </a:extLst>
          </p:cNvPr>
          <p:cNvSpPr/>
          <p:nvPr/>
        </p:nvSpPr>
        <p:spPr>
          <a:xfrm>
            <a:off x="1686560" y="3927439"/>
            <a:ext cx="577088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1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B7E7A-A3CD-4210-9D49-310FD9EF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Udfordringer ved anvendelse af KOD: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AC4781-4D21-4C42-9657-452C5E1AE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Sortering, indsamling, forbehandling utilstrækkelig (Frasortering af uorganisk del)  </a:t>
            </a:r>
          </a:p>
          <a:p>
            <a:r>
              <a:rPr lang="da-DK" sz="2800" dirty="0"/>
              <a:t>Mejeriforeningens branchepolitik. Arealer må ikke tilføres KOD (eller Slam)</a:t>
            </a:r>
          </a:p>
          <a:p>
            <a:r>
              <a:rPr lang="da-DK" sz="2800" dirty="0"/>
              <a:t>Tilstrækkelig viden om økologiregler i kommuner, forbehandlings- og biogasanlæg </a:t>
            </a:r>
          </a:p>
          <a:p>
            <a:r>
              <a:rPr lang="da-DK" sz="2800" dirty="0"/>
              <a:t>Næringstab ved håndtering (f.eks. kompostering)</a:t>
            </a:r>
          </a:p>
          <a:p>
            <a:r>
              <a:rPr lang="da-DK" sz="2800" dirty="0"/>
              <a:t>Der mangler forsøgsdata ift. udnyttelse og gødningsværdi </a:t>
            </a:r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38422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53566-909D-433C-97EF-E42BA5BD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Andre restprodukter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A77838-7259-4F85-A0BD-982FAA171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800" dirty="0"/>
              <a:t>Produkter vi forventer umiddelbart kan godkendes: </a:t>
            </a:r>
          </a:p>
          <a:p>
            <a:r>
              <a:rPr lang="da-DK" sz="2800" dirty="0" err="1"/>
              <a:t>Eulat</a:t>
            </a:r>
            <a:r>
              <a:rPr lang="da-DK" sz="2800" dirty="0"/>
              <a:t> </a:t>
            </a:r>
          </a:p>
          <a:p>
            <a:r>
              <a:rPr lang="da-DK" sz="2800" dirty="0" err="1"/>
              <a:t>Fertiggro</a:t>
            </a:r>
            <a:r>
              <a:rPr lang="da-DK" sz="2800" dirty="0"/>
              <a:t> </a:t>
            </a:r>
          </a:p>
          <a:p>
            <a:r>
              <a:rPr lang="da-DK" sz="2800" dirty="0"/>
              <a:t>Fiskeensilage</a:t>
            </a:r>
          </a:p>
          <a:p>
            <a:endParaRPr lang="da-DK" sz="2800" dirty="0"/>
          </a:p>
          <a:p>
            <a:r>
              <a:rPr lang="da-DK" sz="2800" dirty="0"/>
              <a:t>Biogødning/slam? </a:t>
            </a:r>
            <a:r>
              <a:rPr lang="da-DK" sz="2800" dirty="0">
                <a:sym typeface="Wingdings" panose="05000000000000000000" pitchFamily="2" charset="2"/>
              </a:rPr>
              <a:t> måske tilgængelig på lang sigt, godkendelse kræver ændring af Økologiforordningen 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861648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7EC2B-6A25-4A10-BCED-F77FFE61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u="sng" dirty="0" err="1"/>
              <a:t>Eluat</a:t>
            </a:r>
            <a:r>
              <a:rPr lang="da-DK" b="1" u="sng" dirty="0"/>
              <a:t> (Christian Hansen)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D4F73D-235A-4FB8-8FC4-B32E640FD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8880"/>
            <a:ext cx="8229600" cy="4927283"/>
          </a:xfrm>
        </p:spPr>
        <p:txBody>
          <a:bodyPr/>
          <a:lstStyle/>
          <a:p>
            <a:r>
              <a:rPr lang="da-DK" sz="2800" dirty="0"/>
              <a:t>Valle fra fremstilling af mælkesyrekultur ved fermentering af organiske råvarer (sukker, protein- og andre næringsstoffer)</a:t>
            </a:r>
          </a:p>
          <a:p>
            <a:r>
              <a:rPr lang="da-DK" sz="2800" dirty="0"/>
              <a:t>Højt organisk indhold og egnet til afgasning </a:t>
            </a:r>
          </a:p>
          <a:p>
            <a:r>
              <a:rPr lang="da-DK" sz="2800" dirty="0"/>
              <a:t>Indeholder ikke tungmetaller eller miljøfremmede stoffer</a:t>
            </a:r>
          </a:p>
          <a:p>
            <a:r>
              <a:rPr lang="da-DK" sz="2800" dirty="0"/>
              <a:t>Mængde ca. 80.000 tons, stigende til 140.000 tons </a:t>
            </a:r>
          </a:p>
          <a:p>
            <a:r>
              <a:rPr lang="da-DK" sz="2800" dirty="0"/>
              <a:t>6-7 kg N; 0,5 kg P og ca. 1 kg K pr tons</a:t>
            </a:r>
          </a:p>
          <a:p>
            <a:r>
              <a:rPr lang="da-DK" sz="2800" dirty="0"/>
              <a:t>= 50 kg udnyttet N på 4.500 ha og stigende til ca. 8.000 ha</a:t>
            </a:r>
            <a:r>
              <a:rPr lang="da-DK" dirty="0"/>
              <a:t> 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995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12441-F7C0-4600-A185-2BEA2D15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u="sng" dirty="0" err="1"/>
              <a:t>Fertigro</a:t>
            </a:r>
            <a:r>
              <a:rPr lang="da-DK" b="1" u="sng" dirty="0"/>
              <a:t> (fra </a:t>
            </a:r>
            <a:r>
              <a:rPr lang="da-DK" b="1" u="sng" dirty="0" err="1"/>
              <a:t>LeoPharma</a:t>
            </a:r>
            <a:r>
              <a:rPr lang="da-DK" b="1" u="sng" dirty="0"/>
              <a:t>)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61F7E19-4A83-4539-8467-38AB51112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Restprodukt fra udvinding af lægemidlet </a:t>
            </a:r>
            <a:r>
              <a:rPr lang="da-DK" dirty="0" err="1"/>
              <a:t>Heparin</a:t>
            </a:r>
            <a:r>
              <a:rPr lang="da-DK" dirty="0"/>
              <a:t> fra </a:t>
            </a:r>
            <a:r>
              <a:rPr lang="da-DK" dirty="0" err="1"/>
              <a:t>mucosa</a:t>
            </a:r>
            <a:r>
              <a:rPr lang="da-DK" dirty="0"/>
              <a:t> fra svinetarme</a:t>
            </a:r>
          </a:p>
          <a:p>
            <a:r>
              <a:rPr lang="da-DK" dirty="0"/>
              <a:t>Højt organisk indhold egnet til afgasning</a:t>
            </a:r>
          </a:p>
          <a:p>
            <a:r>
              <a:rPr lang="da-DK" dirty="0"/>
              <a:t>Ca. 10 kg N; 1,5 kg P; 1,5 kg K og 6 kg S/ton. </a:t>
            </a:r>
          </a:p>
          <a:p>
            <a:r>
              <a:rPr lang="da-DK" dirty="0"/>
              <a:t>Årlig produktion er 70-100.000 ton. </a:t>
            </a:r>
          </a:p>
          <a:p>
            <a:r>
              <a:rPr lang="da-DK" dirty="0"/>
              <a:t>= 50 kg N/ha på et økologisk areal på 5.600 – 8.000 ha. Hertil kommer gødningsværdi af det høje svovlindhold</a:t>
            </a:r>
          </a:p>
        </p:txBody>
      </p:sp>
    </p:spTree>
    <p:extLst>
      <p:ext uri="{BB962C8B-B14F-4D97-AF65-F5344CB8AC3E}">
        <p14:creationId xmlns:p14="http://schemas.microsoft.com/office/powerpoint/2010/main" val="2915539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20898-C98E-4A35-A260-45179BFF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603" y="2906713"/>
            <a:ext cx="7772400" cy="1362075"/>
          </a:xfrm>
        </p:spPr>
        <p:txBody>
          <a:bodyPr/>
          <a:lstStyle/>
          <a:p>
            <a:r>
              <a:rPr lang="da-DK" dirty="0"/>
              <a:t>Balance og forsyning på bedrifts-niveau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D70A11-EDDA-451C-89BA-78F976A0F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28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6508C-B36C-4ABF-A276-8F5EE916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66E4131B-01A1-4B23-B5AB-8DB52678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736" t="10935" r="8182" b="3347"/>
          <a:stretch/>
        </p:blipFill>
        <p:spPr>
          <a:xfrm>
            <a:off x="457200" y="346871"/>
            <a:ext cx="8222219" cy="5957485"/>
          </a:xfrm>
          <a:prstGeom prst="rect">
            <a:avLst/>
          </a:prstGeom>
        </p:spPr>
      </p:pic>
      <p:pic>
        <p:nvPicPr>
          <p:cNvPr id="5" name="Pladsholder til indhold 3">
            <a:extLst>
              <a:ext uri="{FF2B5EF4-FFF2-40B4-BE49-F238E27FC236}">
                <a16:creationId xmlns:a16="http://schemas.microsoft.com/office/drawing/2014/main" id="{001ACD91-1017-403D-B125-2273079F0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99538" y="1322635"/>
            <a:ext cx="7347537" cy="47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3294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E676C-1A53-4CA3-8426-C2E3636EC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Næringsstofbalance på bedriften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CBF8F2F-D151-401F-9967-313EAE163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36" t="10795" r="17355" b="4628"/>
          <a:stretch/>
        </p:blipFill>
        <p:spPr>
          <a:xfrm>
            <a:off x="360496" y="1417638"/>
            <a:ext cx="7662916" cy="50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35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3F3553-A758-4789-AFF9-AFF6C48D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Markbalance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DC1BE9-DC1F-45AC-AAB1-A195EA948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/>
          <a:lstStyle/>
          <a:p>
            <a:r>
              <a:rPr lang="da-DK" dirty="0"/>
              <a:t>Input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15E1A29-4B59-4579-A644-49F4F75BD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1854994"/>
            <a:ext cx="4435311" cy="4018535"/>
          </a:xfrm>
        </p:spPr>
        <p:txBody>
          <a:bodyPr/>
          <a:lstStyle/>
          <a:p>
            <a:r>
              <a:rPr lang="da-DK" dirty="0"/>
              <a:t>Sædskifte og efterafgrøder </a:t>
            </a:r>
          </a:p>
          <a:p>
            <a:r>
              <a:rPr lang="da-DK" dirty="0"/>
              <a:t>N fiksering</a:t>
            </a:r>
          </a:p>
          <a:p>
            <a:r>
              <a:rPr lang="da-DK" dirty="0"/>
              <a:t>Tildeling af gødnings- og jordforbedringsmidler </a:t>
            </a:r>
          </a:p>
          <a:p>
            <a:r>
              <a:rPr lang="da-DK" dirty="0" err="1"/>
              <a:t>Ammoniakdeposion</a:t>
            </a:r>
            <a:endParaRPr lang="da-DK" dirty="0"/>
          </a:p>
          <a:p>
            <a:r>
              <a:rPr lang="da-DK" dirty="0"/>
              <a:t>Såsæd 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highlight>
                  <a:srgbClr val="FFFF00"/>
                </a:highlight>
              </a:rPr>
              <a:t>Balancen forholder sig til den samlede tilførsel og </a:t>
            </a:r>
            <a:r>
              <a:rPr lang="da-DK" dirty="0" err="1">
                <a:highlight>
                  <a:srgbClr val="FFFF00"/>
                </a:highlight>
              </a:rPr>
              <a:t>fraførsel</a:t>
            </a:r>
            <a:r>
              <a:rPr lang="da-DK" dirty="0">
                <a:highlight>
                  <a:srgbClr val="FFFF00"/>
                </a:highlight>
              </a:rPr>
              <a:t>, ikke behov eller udnyttet N 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280FC5-BB9B-49C1-9ABD-FA1F81D0C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21482"/>
            <a:ext cx="4041775" cy="639762"/>
          </a:xfrm>
        </p:spPr>
        <p:txBody>
          <a:bodyPr/>
          <a:lstStyle/>
          <a:p>
            <a:r>
              <a:rPr lang="da-DK" dirty="0"/>
              <a:t>Output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70007EA-7B89-4C38-BE33-939F65F76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854994"/>
            <a:ext cx="4041775" cy="3951288"/>
          </a:xfrm>
        </p:spPr>
        <p:txBody>
          <a:bodyPr/>
          <a:lstStyle/>
          <a:p>
            <a:r>
              <a:rPr lang="da-DK" dirty="0"/>
              <a:t>Udbytter: </a:t>
            </a:r>
            <a:r>
              <a:rPr lang="da-DK" dirty="0" err="1"/>
              <a:t>fraførsel</a:t>
            </a:r>
            <a:r>
              <a:rPr lang="da-DK" dirty="0"/>
              <a:t> med afgrøde, efterafgrøder og halm </a:t>
            </a:r>
          </a:p>
          <a:p>
            <a:r>
              <a:rPr lang="da-DK" dirty="0"/>
              <a:t>Udvaskning ud af rodzonen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9339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A6CFC-4AF5-4B45-B7E9-7F715160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4882"/>
          </a:xfrm>
        </p:spPr>
        <p:txBody>
          <a:bodyPr/>
          <a:lstStyle/>
          <a:p>
            <a:r>
              <a:rPr lang="da-DK" dirty="0"/>
              <a:t>Scenarie: grøntsagsavl på lerjord, tildeling af 50 kg N/ha svinegylle</a:t>
            </a: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9D0CFBA7-FE99-451D-AF45-0D91B391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28032"/>
              </p:ext>
            </p:extLst>
          </p:nvPr>
        </p:nvGraphicFramePr>
        <p:xfrm>
          <a:off x="985520" y="1849120"/>
          <a:ext cx="7518400" cy="3301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8490">
                  <a:extLst>
                    <a:ext uri="{9D8B030D-6E8A-4147-A177-3AD203B41FA5}">
                      <a16:colId xmlns:a16="http://schemas.microsoft.com/office/drawing/2014/main" val="3426358806"/>
                    </a:ext>
                  </a:extLst>
                </a:gridCol>
                <a:gridCol w="2899910">
                  <a:extLst>
                    <a:ext uri="{9D8B030D-6E8A-4147-A177-3AD203B41FA5}">
                      <a16:colId xmlns:a16="http://schemas.microsoft.com/office/drawing/2014/main" val="3810786689"/>
                    </a:ext>
                  </a:extLst>
                </a:gridCol>
              </a:tblGrid>
              <a:tr h="511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Højværdi  sædskifte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Udbytte/ha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560996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Afgrøde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Udbytte/ha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9893293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Kløvergræs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0/5000 Fe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4536316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Grønsager:  - Kål/selleri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30 t.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7768676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Grøntsager - Gulerødder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30 t. 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9422703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Vinterrug med efterafgrøde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50 hkg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2135653"/>
                  </a:ext>
                </a:extLst>
              </a:tr>
              <a:tr h="465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>
                          <a:effectLst/>
                        </a:rPr>
                        <a:t>Vårbyg m kl. udlæg</a:t>
                      </a:r>
                      <a:endParaRPr lang="da-D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000" dirty="0">
                          <a:effectLst/>
                        </a:rPr>
                        <a:t>45 </a:t>
                      </a:r>
                      <a:r>
                        <a:rPr lang="da-DK" sz="2000" dirty="0" err="1">
                          <a:effectLst/>
                        </a:rPr>
                        <a:t>hkg</a:t>
                      </a:r>
                      <a:endParaRPr lang="da-D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2770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971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BCAF7-1CB6-475E-BE6A-19C1E968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/>
          <a:lstStyle/>
          <a:p>
            <a:r>
              <a:rPr lang="da-DK" dirty="0"/>
              <a:t>Balance: grøntsags-scenarie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9120DE7D-1F34-4309-96B0-7899E4C251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5366"/>
              </p:ext>
            </p:extLst>
          </p:nvPr>
        </p:nvGraphicFramePr>
        <p:xfrm>
          <a:off x="594360" y="1402079"/>
          <a:ext cx="7955280" cy="4104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5813">
                  <a:extLst>
                    <a:ext uri="{9D8B030D-6E8A-4147-A177-3AD203B41FA5}">
                      <a16:colId xmlns:a16="http://schemas.microsoft.com/office/drawing/2014/main" val="121359715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83395574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621866485"/>
                    </a:ext>
                  </a:extLst>
                </a:gridCol>
                <a:gridCol w="1385147">
                  <a:extLst>
                    <a:ext uri="{9D8B030D-6E8A-4147-A177-3AD203B41FA5}">
                      <a16:colId xmlns:a16="http://schemas.microsoft.com/office/drawing/2014/main" val="3846468122"/>
                    </a:ext>
                  </a:extLst>
                </a:gridCol>
              </a:tblGrid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>
                          <a:effectLst/>
                        </a:rPr>
                        <a:t> 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Kvælstof</a:t>
                      </a:r>
                      <a:endParaRPr lang="da-DK" sz="20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Fosfor</a:t>
                      </a:r>
                      <a:endParaRPr lang="da-DK" sz="20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143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>
                          <a:effectLst/>
                        </a:rPr>
                        <a:t>Kalium</a:t>
                      </a:r>
                      <a:endParaRPr lang="da-DK" sz="20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9488639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>
                          <a:effectLst/>
                        </a:rPr>
                        <a:t>Gødning/Kompost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3340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660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1820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6394368"/>
                  </a:ext>
                </a:extLst>
              </a:tr>
              <a:tr h="379809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>
                          <a:effectLst/>
                        </a:rPr>
                        <a:t>Kvælstoffiksering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1371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 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>
                          <a:effectLst/>
                        </a:rPr>
                        <a:t> 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4840000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>
                          <a:effectLst/>
                        </a:rPr>
                        <a:t>Udsæd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40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 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>
                          <a:effectLst/>
                        </a:rPr>
                        <a:t> 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247774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 err="1">
                          <a:effectLst/>
                        </a:rPr>
                        <a:t>Deposition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620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 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>
                          <a:effectLst/>
                        </a:rPr>
                        <a:t> 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0199389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1" u="none" strike="noStrike" baseline="0" dirty="0">
                          <a:effectLst/>
                        </a:rPr>
                        <a:t>Tilførsel i alt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5371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1" u="none" strike="noStrike" baseline="0" dirty="0">
                          <a:effectLst/>
                        </a:rPr>
                        <a:t>660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1820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4672502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Grøntsager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u="none" strike="noStrike" baseline="0" dirty="0">
                          <a:effectLst/>
                        </a:rPr>
                        <a:t>1065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180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1432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0976886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>
                          <a:effectLst/>
                        </a:rPr>
                        <a:t>Øvrige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u="none" strike="noStrike" baseline="0" dirty="0">
                          <a:effectLst/>
                        </a:rPr>
                        <a:t>928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292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410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8823244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1" u="none" strike="noStrike" baseline="0" dirty="0">
                          <a:effectLst/>
                        </a:rPr>
                        <a:t>Bortførsel i alt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1993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471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1842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7166142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Balance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u="none" strike="noStrike" baseline="0" dirty="0">
                          <a:effectLst/>
                        </a:rPr>
                        <a:t>3378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u="none" strike="noStrike" baseline="0" dirty="0">
                          <a:effectLst/>
                        </a:rPr>
                        <a:t>189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-22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2146445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1" u="none" strike="noStrike" baseline="0" dirty="0">
                          <a:effectLst/>
                          <a:highlight>
                            <a:srgbClr val="00FF00"/>
                          </a:highlight>
                        </a:rPr>
                        <a:t>Balance pr ha</a:t>
                      </a:r>
                      <a:endParaRPr lang="da-DK" sz="2000" b="1" i="1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1" i="1" u="none" strike="noStrike" baseline="0" dirty="0">
                          <a:effectLst/>
                          <a:highlight>
                            <a:srgbClr val="00FF00"/>
                          </a:highlight>
                        </a:rPr>
                        <a:t>68</a:t>
                      </a:r>
                      <a:endParaRPr lang="da-DK" sz="2000" b="1" i="1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i="1" u="none" strike="noStrike" baseline="0" dirty="0">
                          <a:effectLst/>
                          <a:highlight>
                            <a:srgbClr val="00FF00"/>
                          </a:highlight>
                        </a:rPr>
                        <a:t>3</a:t>
                      </a:r>
                      <a:endParaRPr lang="da-DK" sz="2000" b="1" i="1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i="1" u="none" strike="noStrike" baseline="0" dirty="0">
                          <a:effectLst/>
                          <a:highlight>
                            <a:srgbClr val="00FF00"/>
                          </a:highlight>
                        </a:rPr>
                        <a:t>-1</a:t>
                      </a:r>
                      <a:endParaRPr lang="da-DK" sz="2000" b="1" i="1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9119331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7E4A2ACB-5A76-4E0B-8472-50BE91931E61}"/>
              </a:ext>
            </a:extLst>
          </p:cNvPr>
          <p:cNvSpPr txBox="1"/>
          <p:nvPr/>
        </p:nvSpPr>
        <p:spPr>
          <a:xfrm>
            <a:off x="4785360" y="5740397"/>
            <a:ext cx="239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Udvaskning 14 kg N/ha</a:t>
            </a:r>
            <a:endParaRPr lang="da-DK" b="1" dirty="0">
              <a:highlight>
                <a:srgbClr val="00FF00"/>
              </a:highlight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4AF5BCC-17A2-4F08-A3F6-B535AFF9BB43}"/>
              </a:ext>
            </a:extLst>
          </p:cNvPr>
          <p:cNvSpPr/>
          <p:nvPr/>
        </p:nvSpPr>
        <p:spPr>
          <a:xfrm>
            <a:off x="3096626" y="5064758"/>
            <a:ext cx="5770880" cy="55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0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B2A795-DB9B-4F2E-8C51-24C75CB4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Grøntsagsavler uden gylle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24289FF-C1FE-40C4-8761-342C1E5DD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615680" cy="4525963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0E9D02F7-2230-4BAB-B000-E62D18EE3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251480"/>
              </p:ext>
            </p:extLst>
          </p:nvPr>
        </p:nvGraphicFramePr>
        <p:xfrm>
          <a:off x="457200" y="1600200"/>
          <a:ext cx="8483600" cy="4518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722">
                  <a:extLst>
                    <a:ext uri="{9D8B030D-6E8A-4147-A177-3AD203B41FA5}">
                      <a16:colId xmlns:a16="http://schemas.microsoft.com/office/drawing/2014/main" val="1366653080"/>
                    </a:ext>
                  </a:extLst>
                </a:gridCol>
                <a:gridCol w="3618878">
                  <a:extLst>
                    <a:ext uri="{9D8B030D-6E8A-4147-A177-3AD203B41FA5}">
                      <a16:colId xmlns:a16="http://schemas.microsoft.com/office/drawing/2014/main" val="3553404544"/>
                    </a:ext>
                  </a:extLst>
                </a:gridCol>
              </a:tblGrid>
              <a:tr h="567689">
                <a:tc>
                  <a:txBody>
                    <a:bodyPr/>
                    <a:lstStyle/>
                    <a:p>
                      <a:r>
                        <a:rPr lang="da-DK" sz="2400" dirty="0"/>
                        <a:t>Afgrøde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Udbytte/ha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848954"/>
                  </a:ext>
                </a:extLst>
              </a:tr>
              <a:tr h="567689">
                <a:tc>
                  <a:txBody>
                    <a:bodyPr/>
                    <a:lstStyle/>
                    <a:p>
                      <a:r>
                        <a:rPr lang="da-DK" sz="2400" dirty="0"/>
                        <a:t>Kløver græs/grøngødning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0/5000 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542111"/>
                  </a:ext>
                </a:extLst>
              </a:tr>
              <a:tr h="567689">
                <a:tc>
                  <a:txBody>
                    <a:bodyPr/>
                    <a:lstStyle/>
                    <a:p>
                      <a:r>
                        <a:rPr lang="da-DK" sz="2400" dirty="0"/>
                        <a:t>Vårhvede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35 </a:t>
                      </a:r>
                      <a:r>
                        <a:rPr lang="da-DK" sz="2400" dirty="0" err="1"/>
                        <a:t>hkg</a:t>
                      </a:r>
                      <a:endParaRPr lang="da-D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71306"/>
                  </a:ext>
                </a:extLst>
              </a:tr>
              <a:tr h="567689">
                <a:tc>
                  <a:txBody>
                    <a:bodyPr/>
                    <a:lstStyle/>
                    <a:p>
                      <a:r>
                        <a:rPr lang="da-DK" sz="2400" dirty="0"/>
                        <a:t>Spisekartofler </a:t>
                      </a:r>
                      <a:r>
                        <a:rPr lang="da-DK" sz="2400" dirty="0" err="1"/>
                        <a:t>tidl</a:t>
                      </a:r>
                      <a:r>
                        <a:rPr lang="da-DK" sz="2400" dirty="0"/>
                        <a:t>/sen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10/30 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21490"/>
                  </a:ext>
                </a:extLst>
              </a:tr>
              <a:tr h="567689">
                <a:tc>
                  <a:txBody>
                    <a:bodyPr/>
                    <a:lstStyle/>
                    <a:p>
                      <a:r>
                        <a:rPr lang="da-DK" sz="2400" dirty="0"/>
                        <a:t>Havre med efterafgrøde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40 </a:t>
                      </a:r>
                      <a:r>
                        <a:rPr lang="da-DK" sz="2400" dirty="0" err="1"/>
                        <a:t>hkg</a:t>
                      </a:r>
                      <a:endParaRPr lang="da-D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287970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da-DK" sz="2400" dirty="0"/>
                        <a:t>Grøntsager (Hvidløg, Løg, Kål, mv)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Varierer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033563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da-DK" sz="2400" dirty="0"/>
                        <a:t>Jordskokker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5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16263"/>
                  </a:ext>
                </a:extLst>
              </a:tr>
              <a:tr h="559913">
                <a:tc>
                  <a:txBody>
                    <a:bodyPr/>
                    <a:lstStyle/>
                    <a:p>
                      <a:r>
                        <a:rPr lang="da-DK" sz="2400" dirty="0"/>
                        <a:t>Jordbær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dirty="0"/>
                        <a:t>6 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148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19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BCAF7-1CB6-475E-BE6A-19C1E968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3762"/>
          </a:xfrm>
        </p:spPr>
        <p:txBody>
          <a:bodyPr/>
          <a:lstStyle/>
          <a:p>
            <a:r>
              <a:rPr lang="da-DK" dirty="0"/>
              <a:t>Balance</a:t>
            </a:r>
          </a:p>
        </p:txBody>
      </p:sp>
      <p:graphicFrame>
        <p:nvGraphicFramePr>
          <p:cNvPr id="5" name="Pladsholder til indhold 4">
            <a:extLst>
              <a:ext uri="{FF2B5EF4-FFF2-40B4-BE49-F238E27FC236}">
                <a16:creationId xmlns:a16="http://schemas.microsoft.com/office/drawing/2014/main" id="{9120DE7D-1F34-4309-96B0-7899E4C251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2464001"/>
              </p:ext>
            </p:extLst>
          </p:nvPr>
        </p:nvGraphicFramePr>
        <p:xfrm>
          <a:off x="594360" y="1402079"/>
          <a:ext cx="7955280" cy="4104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5813">
                  <a:extLst>
                    <a:ext uri="{9D8B030D-6E8A-4147-A177-3AD203B41FA5}">
                      <a16:colId xmlns:a16="http://schemas.microsoft.com/office/drawing/2014/main" val="121359715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83395574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621866485"/>
                    </a:ext>
                  </a:extLst>
                </a:gridCol>
                <a:gridCol w="1385147">
                  <a:extLst>
                    <a:ext uri="{9D8B030D-6E8A-4147-A177-3AD203B41FA5}">
                      <a16:colId xmlns:a16="http://schemas.microsoft.com/office/drawing/2014/main" val="3846468122"/>
                    </a:ext>
                  </a:extLst>
                </a:gridCol>
              </a:tblGrid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>
                          <a:effectLst/>
                        </a:rPr>
                        <a:t> 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Kvælstof</a:t>
                      </a:r>
                      <a:endParaRPr lang="da-DK" sz="20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Fosfor</a:t>
                      </a:r>
                      <a:endParaRPr lang="da-DK" sz="20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11430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>
                          <a:effectLst/>
                        </a:rPr>
                        <a:t>Kalium</a:t>
                      </a:r>
                      <a:endParaRPr lang="da-DK" sz="20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9488639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>
                          <a:effectLst/>
                        </a:rPr>
                        <a:t>Gødning/Kompost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789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130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671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6394368"/>
                  </a:ext>
                </a:extLst>
              </a:tr>
              <a:tr h="379809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>
                          <a:effectLst/>
                        </a:rPr>
                        <a:t>Kvælstoffiksering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622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 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>
                          <a:effectLst/>
                        </a:rPr>
                        <a:t> 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4840000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>
                          <a:effectLst/>
                        </a:rPr>
                        <a:t>Udsæd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26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 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>
                          <a:effectLst/>
                        </a:rPr>
                        <a:t> 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247774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 dirty="0" err="1">
                          <a:effectLst/>
                        </a:rPr>
                        <a:t>Deposition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250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 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u="none" strike="noStrike" baseline="0">
                          <a:effectLst/>
                        </a:rPr>
                        <a:t> 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30199389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1" u="none" strike="noStrike" baseline="0" dirty="0">
                          <a:effectLst/>
                        </a:rPr>
                        <a:t>Tilførsel i alt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>
                          <a:effectLst/>
                        </a:rPr>
                        <a:t>1687</a:t>
                      </a:r>
                      <a:endParaRPr lang="da-DK" sz="2000" b="1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1" u="none" strike="noStrike" baseline="0" dirty="0">
                          <a:effectLst/>
                        </a:rPr>
                        <a:t>130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671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24672502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 dirty="0">
                          <a:effectLst/>
                        </a:rPr>
                        <a:t>Grøntsager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u="none" strike="noStrike" baseline="0" dirty="0">
                          <a:effectLst/>
                        </a:rPr>
                        <a:t>356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58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294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0976886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>
                          <a:effectLst/>
                        </a:rPr>
                        <a:t>Øvrige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u="none" strike="noStrike" baseline="0">
                          <a:effectLst/>
                        </a:rPr>
                        <a:t>593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146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>
                          <a:effectLst/>
                        </a:rPr>
                        <a:t>401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8823244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1" u="none" strike="noStrike" baseline="0" dirty="0">
                          <a:effectLst/>
                        </a:rPr>
                        <a:t>Bortførsel i alt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949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204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u="none" strike="noStrike" baseline="0" dirty="0">
                          <a:effectLst/>
                        </a:rPr>
                        <a:t>696</a:t>
                      </a:r>
                      <a:endParaRPr lang="da-DK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7166142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u="none" strike="noStrike" baseline="0">
                          <a:effectLst/>
                        </a:rPr>
                        <a:t>Balance</a:t>
                      </a:r>
                      <a:endParaRPr lang="da-DK" sz="20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u="none" strike="noStrike" baseline="0" dirty="0">
                          <a:effectLst/>
                        </a:rPr>
                        <a:t>737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u="none" strike="noStrike" baseline="0" dirty="0">
                          <a:effectLst/>
                        </a:rPr>
                        <a:t>-73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u="none" strike="noStrike" baseline="0" dirty="0">
                          <a:effectLst/>
                        </a:rPr>
                        <a:t>-24</a:t>
                      </a:r>
                      <a:endParaRPr lang="da-DK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2146445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l" fontAlgn="ctr"/>
                      <a:r>
                        <a:rPr lang="da-DK" sz="2000" b="1" i="1" u="none" strike="noStrike" baseline="0" dirty="0">
                          <a:effectLst/>
                          <a:highlight>
                            <a:srgbClr val="00FF00"/>
                          </a:highlight>
                        </a:rPr>
                        <a:t>Balance pr ha</a:t>
                      </a:r>
                      <a:endParaRPr lang="da-DK" sz="2000" b="1" i="1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2000" b="1" i="1" u="none" strike="noStrike" baseline="0" dirty="0">
                          <a:effectLst/>
                          <a:highlight>
                            <a:srgbClr val="00FF00"/>
                          </a:highlight>
                        </a:rPr>
                        <a:t>31</a:t>
                      </a:r>
                      <a:endParaRPr lang="da-DK" sz="2000" b="1" i="1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00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i="1" u="none" strike="noStrike" baseline="0" dirty="0">
                          <a:effectLst/>
                          <a:highlight>
                            <a:srgbClr val="FFFF00"/>
                          </a:highlight>
                        </a:rPr>
                        <a:t>-3</a:t>
                      </a:r>
                      <a:endParaRPr lang="da-DK" sz="2000" b="1" i="1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2000" b="1" i="1" u="none" strike="noStrike" baseline="0" dirty="0">
                          <a:effectLst/>
                          <a:highlight>
                            <a:srgbClr val="FFFF00"/>
                          </a:highlight>
                        </a:rPr>
                        <a:t>-1</a:t>
                      </a:r>
                      <a:endParaRPr lang="da-DK" sz="2000" b="1" i="1" u="none" strike="noStrike" baseline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29119331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7E4A2ACB-5A76-4E0B-8472-50BE91931E61}"/>
              </a:ext>
            </a:extLst>
          </p:cNvPr>
          <p:cNvSpPr txBox="1"/>
          <p:nvPr/>
        </p:nvSpPr>
        <p:spPr>
          <a:xfrm>
            <a:off x="4785360" y="5740397"/>
            <a:ext cx="239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Udvaskning 16 kg N/ha</a:t>
            </a:r>
            <a:endParaRPr lang="da-DK" b="1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94962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Næringsstofbalance i </a:t>
            </a:r>
            <a:br>
              <a:rPr lang="da-DK" dirty="0"/>
            </a:br>
            <a:r>
              <a:rPr lang="da-DK" dirty="0"/>
              <a:t>forskellige scenarier</a:t>
            </a:r>
          </a:p>
        </p:txBody>
      </p:sp>
      <p:graphicFrame>
        <p:nvGraphicFramePr>
          <p:cNvPr id="8" name="Pladsholder til indhold 7">
            <a:extLst>
              <a:ext uri="{FF2B5EF4-FFF2-40B4-BE49-F238E27FC236}">
                <a16:creationId xmlns:a16="http://schemas.microsoft.com/office/drawing/2014/main" id="{9BE918B1-AA9C-4C42-A1FC-4A9A3A242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26842"/>
              </p:ext>
            </p:extLst>
          </p:nvPr>
        </p:nvGraphicFramePr>
        <p:xfrm>
          <a:off x="721700" y="1536568"/>
          <a:ext cx="8036351" cy="4487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9560">
                  <a:extLst>
                    <a:ext uri="{9D8B030D-6E8A-4147-A177-3AD203B41FA5}">
                      <a16:colId xmlns:a16="http://schemas.microsoft.com/office/drawing/2014/main" val="3335098235"/>
                    </a:ext>
                  </a:extLst>
                </a:gridCol>
                <a:gridCol w="1581959">
                  <a:extLst>
                    <a:ext uri="{9D8B030D-6E8A-4147-A177-3AD203B41FA5}">
                      <a16:colId xmlns:a16="http://schemas.microsoft.com/office/drawing/2014/main" val="1198692891"/>
                    </a:ext>
                  </a:extLst>
                </a:gridCol>
                <a:gridCol w="607472">
                  <a:extLst>
                    <a:ext uri="{9D8B030D-6E8A-4147-A177-3AD203B41FA5}">
                      <a16:colId xmlns:a16="http://schemas.microsoft.com/office/drawing/2014/main" val="426101832"/>
                    </a:ext>
                  </a:extLst>
                </a:gridCol>
                <a:gridCol w="607472">
                  <a:extLst>
                    <a:ext uri="{9D8B030D-6E8A-4147-A177-3AD203B41FA5}">
                      <a16:colId xmlns:a16="http://schemas.microsoft.com/office/drawing/2014/main" val="991237593"/>
                    </a:ext>
                  </a:extLst>
                </a:gridCol>
                <a:gridCol w="607472">
                  <a:extLst>
                    <a:ext uri="{9D8B030D-6E8A-4147-A177-3AD203B41FA5}">
                      <a16:colId xmlns:a16="http://schemas.microsoft.com/office/drawing/2014/main" val="3499815607"/>
                    </a:ext>
                  </a:extLst>
                </a:gridCol>
                <a:gridCol w="607472">
                  <a:extLst>
                    <a:ext uri="{9D8B030D-6E8A-4147-A177-3AD203B41FA5}">
                      <a16:colId xmlns:a16="http://schemas.microsoft.com/office/drawing/2014/main" val="567130944"/>
                    </a:ext>
                  </a:extLst>
                </a:gridCol>
                <a:gridCol w="607472">
                  <a:extLst>
                    <a:ext uri="{9D8B030D-6E8A-4147-A177-3AD203B41FA5}">
                      <a16:colId xmlns:a16="http://schemas.microsoft.com/office/drawing/2014/main" val="1242438993"/>
                    </a:ext>
                  </a:extLst>
                </a:gridCol>
                <a:gridCol w="607472">
                  <a:extLst>
                    <a:ext uri="{9D8B030D-6E8A-4147-A177-3AD203B41FA5}">
                      <a16:colId xmlns:a16="http://schemas.microsoft.com/office/drawing/2014/main" val="858389875"/>
                    </a:ext>
                  </a:extLst>
                </a:gridCol>
              </a:tblGrid>
              <a:tr h="4128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Scenarie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 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Næringsstof balance, kg pr. ha</a:t>
                      </a:r>
                      <a:endParaRPr lang="da-D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96220"/>
                  </a:ext>
                </a:extLst>
              </a:tr>
              <a:tr h="825638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Tilført gødning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Med gødning </a:t>
                      </a:r>
                      <a:endParaRPr lang="da-DK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Uden gødning</a:t>
                      </a:r>
                      <a:endParaRPr lang="da-DK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62193"/>
                  </a:ext>
                </a:extLst>
              </a:tr>
              <a:tr h="421793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Kg N/ha 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N</a:t>
                      </a:r>
                      <a:endParaRPr lang="da-D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P</a:t>
                      </a:r>
                      <a:endParaRPr lang="da-D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K</a:t>
                      </a:r>
                      <a:endParaRPr lang="da-D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N</a:t>
                      </a:r>
                      <a:endParaRPr lang="da-DK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P</a:t>
                      </a:r>
                      <a:endParaRPr lang="da-D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K</a:t>
                      </a:r>
                      <a:endParaRPr lang="da-DK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0182044"/>
                  </a:ext>
                </a:extLst>
              </a:tr>
              <a:tr h="807688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Grøntsagsavler, Sjælland </a:t>
                      </a:r>
                      <a:br>
                        <a:rPr lang="da-DK" sz="1800" u="none" strike="noStrike" dirty="0">
                          <a:effectLst/>
                        </a:rPr>
                      </a:br>
                      <a:r>
                        <a:rPr lang="da-DK" sz="1800" u="none" strike="noStrike" dirty="0">
                          <a:effectLst/>
                        </a:rPr>
                        <a:t>uden gylle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32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30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-3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-1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14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-6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-27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82491545"/>
                  </a:ext>
                </a:extLst>
              </a:tr>
              <a:tr h="403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Grøntsager m. gylle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50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67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-1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-1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-10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-37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5656547"/>
                  </a:ext>
                </a:extLst>
              </a:tr>
              <a:tr h="807688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Planteavl, sandjord, Jylland, med kompost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153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144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17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75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-8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-9,2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-15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7172294"/>
                  </a:ext>
                </a:extLst>
              </a:tr>
              <a:tr h="807688"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Planteavl, sandjord, </a:t>
                      </a:r>
                      <a:br>
                        <a:rPr lang="da-DK" sz="1800" u="none" strike="noStrike" dirty="0">
                          <a:effectLst/>
                        </a:rPr>
                      </a:br>
                      <a:r>
                        <a:rPr lang="da-DK" sz="1800" u="none" strike="noStrike" dirty="0">
                          <a:effectLst/>
                        </a:rPr>
                        <a:t>med gylle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50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53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44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>
                          <a:effectLst/>
                        </a:rPr>
                        <a:t>-20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-11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1800" u="none" strike="noStrike" dirty="0">
                          <a:effectLst/>
                        </a:rPr>
                        <a:t>-30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5827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007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620" y="724344"/>
            <a:ext cx="8669458" cy="994172"/>
          </a:xfrm>
        </p:spPr>
        <p:txBody>
          <a:bodyPr>
            <a:normAutofit/>
          </a:bodyPr>
          <a:lstStyle/>
          <a:p>
            <a:pPr algn="ctr"/>
            <a:r>
              <a:rPr lang="da-DK" sz="2700" dirty="0"/>
              <a:t>50 kg </a:t>
            </a:r>
            <a:r>
              <a:rPr lang="da-DK" sz="2700" i="1" dirty="0"/>
              <a:t>udnyttet</a:t>
            </a:r>
            <a:r>
              <a:rPr lang="da-DK" sz="2700" dirty="0"/>
              <a:t> N fra ikke-økologisk produktion</a:t>
            </a: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/>
          </p:nvPr>
        </p:nvGraphicFramePr>
        <p:xfrm>
          <a:off x="407804" y="1505683"/>
          <a:ext cx="8246002" cy="3785453"/>
        </p:xfrm>
        <a:graphic>
          <a:graphicData uri="http://schemas.openxmlformats.org/drawingml/2006/table">
            <a:tbl>
              <a:tblPr/>
              <a:tblGrid>
                <a:gridCol w="1893353">
                  <a:extLst>
                    <a:ext uri="{9D8B030D-6E8A-4147-A177-3AD203B41FA5}">
                      <a16:colId xmlns:a16="http://schemas.microsoft.com/office/drawing/2014/main" val="218934057"/>
                    </a:ext>
                  </a:extLst>
                </a:gridCol>
                <a:gridCol w="1736927">
                  <a:extLst>
                    <a:ext uri="{9D8B030D-6E8A-4147-A177-3AD203B41FA5}">
                      <a16:colId xmlns:a16="http://schemas.microsoft.com/office/drawing/2014/main" val="3157646199"/>
                    </a:ext>
                  </a:extLst>
                </a:gridCol>
                <a:gridCol w="1656513">
                  <a:extLst>
                    <a:ext uri="{9D8B030D-6E8A-4147-A177-3AD203B41FA5}">
                      <a16:colId xmlns:a16="http://schemas.microsoft.com/office/drawing/2014/main" val="412947517"/>
                    </a:ext>
                  </a:extLst>
                </a:gridCol>
                <a:gridCol w="1464638">
                  <a:extLst>
                    <a:ext uri="{9D8B030D-6E8A-4147-A177-3AD203B41FA5}">
                      <a16:colId xmlns:a16="http://schemas.microsoft.com/office/drawing/2014/main" val="1921199790"/>
                    </a:ext>
                  </a:extLst>
                </a:gridCol>
                <a:gridCol w="1494571">
                  <a:extLst>
                    <a:ext uri="{9D8B030D-6E8A-4147-A177-3AD203B41FA5}">
                      <a16:colId xmlns:a16="http://schemas.microsoft.com/office/drawing/2014/main" val="840632112"/>
                    </a:ext>
                  </a:extLst>
                </a:gridCol>
              </a:tblGrid>
              <a:tr h="46966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Afgasset biomasse, </a:t>
                      </a:r>
                    </a:p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(120 analyser)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Kvæggylle,              (218 analyser)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Svinegylle,            (278 analyser)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Dybstrøelse       </a:t>
                      </a:r>
                    </a:p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(3 </a:t>
                      </a:r>
                      <a:r>
                        <a:rPr lang="da-DK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Øko</a:t>
                      </a:r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-landmænd)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303732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Tørstof %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42045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Total-N,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70777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</a:t>
                      </a:r>
                      <a:r>
                        <a:rPr lang="da-DK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-N,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873652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54612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8370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N-</a:t>
                      </a:r>
                      <a:r>
                        <a:rPr lang="da-DK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udn.krav</a:t>
                      </a:r>
                      <a:r>
                        <a:rPr lang="da-DK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% af total-N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20166"/>
                  </a:ext>
                </a:extLst>
              </a:tr>
              <a:tr h="469665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Ton/ha: 50 kg udnyttet N pr. ha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6945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Total-N, kg/ha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632503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NH</a:t>
                      </a:r>
                      <a:r>
                        <a:rPr lang="da-DK" sz="12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-N, kg pr. ha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858921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P, kg pr. ha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504960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K, kg pr. ha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378283"/>
                  </a:ext>
                </a:extLst>
              </a:tr>
              <a:tr h="265848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Pris, kr./ha*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295264"/>
                  </a:ext>
                </a:extLst>
              </a:tr>
            </a:tbl>
          </a:graphicData>
        </a:graphic>
      </p:graphicFrame>
      <p:sp>
        <p:nvSpPr>
          <p:cNvPr id="7" name="Tekstfelt 6"/>
          <p:cNvSpPr txBox="1"/>
          <p:nvPr/>
        </p:nvSpPr>
        <p:spPr>
          <a:xfrm>
            <a:off x="260132" y="5459204"/>
            <a:ext cx="8314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*20 kr./t gylle, 40 kr./t </a:t>
            </a:r>
            <a:r>
              <a:rPr lang="da-DK" dirty="0" err="1"/>
              <a:t>afg</a:t>
            </a:r>
            <a:r>
              <a:rPr lang="da-DK" dirty="0"/>
              <a:t>. gylle, 20 kr./t i udbringningsomkostninger og 50 kr./t for udbringning og køb af </a:t>
            </a:r>
            <a:r>
              <a:rPr lang="da-DK" dirty="0" err="1"/>
              <a:t>dybstr</a:t>
            </a:r>
            <a:r>
              <a:rPr lang="da-DK" dirty="0"/>
              <a:t>.</a:t>
            </a:r>
          </a:p>
        </p:txBody>
      </p:sp>
      <p:sp>
        <p:nvSpPr>
          <p:cNvPr id="3" name="Rektangel 2"/>
          <p:cNvSpPr/>
          <p:nvPr/>
        </p:nvSpPr>
        <p:spPr>
          <a:xfrm>
            <a:off x="260133" y="3260759"/>
            <a:ext cx="8507186" cy="353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260132" y="5060768"/>
            <a:ext cx="8507186" cy="3535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748470D-D3E3-4CE6-B540-02AB868D5266}"/>
              </a:ext>
            </a:extLst>
          </p:cNvPr>
          <p:cNvSpPr/>
          <p:nvPr/>
        </p:nvSpPr>
        <p:spPr>
          <a:xfrm>
            <a:off x="260132" y="3984011"/>
            <a:ext cx="8507186" cy="1076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65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861" y="795289"/>
            <a:ext cx="8693107" cy="994172"/>
          </a:xfrm>
        </p:spPr>
        <p:txBody>
          <a:bodyPr>
            <a:normAutofit/>
          </a:bodyPr>
          <a:lstStyle/>
          <a:p>
            <a:r>
              <a:rPr lang="da-DK" sz="2700" dirty="0"/>
              <a:t>Eksempler på andre organiske gødningsstoffer tilladt i økologien 50 kg N ha.</a:t>
            </a: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/>
          </p:nvPr>
        </p:nvGraphicFramePr>
        <p:xfrm>
          <a:off x="539180" y="1789461"/>
          <a:ext cx="7855959" cy="3254014"/>
        </p:xfrm>
        <a:graphic>
          <a:graphicData uri="http://schemas.openxmlformats.org/drawingml/2006/table">
            <a:tbl>
              <a:tblPr/>
              <a:tblGrid>
                <a:gridCol w="1853824">
                  <a:extLst>
                    <a:ext uri="{9D8B030D-6E8A-4147-A177-3AD203B41FA5}">
                      <a16:colId xmlns:a16="http://schemas.microsoft.com/office/drawing/2014/main" val="2933503798"/>
                    </a:ext>
                  </a:extLst>
                </a:gridCol>
                <a:gridCol w="1641090">
                  <a:extLst>
                    <a:ext uri="{9D8B030D-6E8A-4147-A177-3AD203B41FA5}">
                      <a16:colId xmlns:a16="http://schemas.microsoft.com/office/drawing/2014/main" val="3110919320"/>
                    </a:ext>
                  </a:extLst>
                </a:gridCol>
                <a:gridCol w="1565114">
                  <a:extLst>
                    <a:ext uri="{9D8B030D-6E8A-4147-A177-3AD203B41FA5}">
                      <a16:colId xmlns:a16="http://schemas.microsoft.com/office/drawing/2014/main" val="3122058162"/>
                    </a:ext>
                  </a:extLst>
                </a:gridCol>
                <a:gridCol w="1534723">
                  <a:extLst>
                    <a:ext uri="{9D8B030D-6E8A-4147-A177-3AD203B41FA5}">
                      <a16:colId xmlns:a16="http://schemas.microsoft.com/office/drawing/2014/main" val="3728706212"/>
                    </a:ext>
                  </a:extLst>
                </a:gridCol>
                <a:gridCol w="1261208">
                  <a:extLst>
                    <a:ext uri="{9D8B030D-6E8A-4147-A177-3AD203B41FA5}">
                      <a16:colId xmlns:a16="http://schemas.microsoft.com/office/drawing/2014/main" val="1426212432"/>
                    </a:ext>
                  </a:extLst>
                </a:gridCol>
              </a:tblGrid>
              <a:tr h="26808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Vinasse</a:t>
                      </a:r>
                      <a:endParaRPr lang="da-DK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Protamylasse</a:t>
                      </a:r>
                      <a:endParaRPr lang="da-DK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Binadan</a:t>
                      </a:r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/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Øgro 9-3-4 m S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59100"/>
                  </a:ext>
                </a:extLst>
              </a:tr>
              <a:tr h="27733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Kombi</a:t>
                      </a:r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-gødning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21208"/>
                  </a:ext>
                </a:extLst>
              </a:tr>
              <a:tr h="27733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Total-N,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903093"/>
                  </a:ext>
                </a:extLst>
              </a:tr>
              <a:tr h="27733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871399"/>
                  </a:ext>
                </a:extLst>
              </a:tr>
              <a:tr h="27733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297339"/>
                  </a:ext>
                </a:extLst>
              </a:tr>
              <a:tr h="27733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N-udnyttelse, % of total-N 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889761"/>
                  </a:ext>
                </a:extLst>
              </a:tr>
              <a:tr h="489950">
                <a:tc>
                  <a:txBody>
                    <a:bodyPr/>
                    <a:lstStyle/>
                    <a:p>
                      <a:pPr algn="l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Ton/ha: 50 kg udnyttet N pr. ha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4,8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73755"/>
                  </a:ext>
                </a:extLst>
              </a:tr>
              <a:tr h="27733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Total-N, udbragt/ha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15659"/>
                  </a:ext>
                </a:extLst>
              </a:tr>
              <a:tr h="27733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291744"/>
                  </a:ext>
                </a:extLst>
              </a:tr>
              <a:tr h="27733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K, kg pr. ton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094078"/>
                  </a:ext>
                </a:extLst>
              </a:tr>
              <a:tr h="277331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Pris, kr./ha *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2.800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871694"/>
                  </a:ext>
                </a:extLst>
              </a:tr>
            </a:tbl>
          </a:graphicData>
        </a:graphic>
      </p:graphicFrame>
      <p:sp>
        <p:nvSpPr>
          <p:cNvPr id="8" name="Tekstfelt 7"/>
          <p:cNvSpPr txBox="1"/>
          <p:nvPr/>
        </p:nvSpPr>
        <p:spPr>
          <a:xfrm>
            <a:off x="539179" y="5322045"/>
            <a:ext cx="7855958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>
                <a:solidFill>
                  <a:schemeClr val="tx1"/>
                </a:solidFill>
              </a:rPr>
              <a:t>https://www.landbrugsinfo.dk/oekologi/planteavl/goedskning/sider/3694_mga_goedningsvaerktoej.aspx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 flipV="1">
            <a:off x="329617" y="4734819"/>
            <a:ext cx="8167945" cy="356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39C4794-59B7-4369-A87C-3539490C5324}"/>
              </a:ext>
            </a:extLst>
          </p:cNvPr>
          <p:cNvSpPr/>
          <p:nvPr/>
        </p:nvSpPr>
        <p:spPr>
          <a:xfrm>
            <a:off x="329617" y="3950163"/>
            <a:ext cx="8167945" cy="784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87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9B2A795-DB9B-4F2E-8C51-24C75CB4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Næringsstofbalancer, </a:t>
            </a:r>
            <a:br>
              <a:rPr lang="da-DK" dirty="0"/>
            </a:br>
            <a:r>
              <a:rPr lang="da-DK" dirty="0"/>
              <a:t>planteavl på lerjord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24289FF-C1FE-40C4-8761-342C1E5DD5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graphicFrame>
        <p:nvGraphicFramePr>
          <p:cNvPr id="9" name="Pladsholder til indhold 8">
            <a:extLst>
              <a:ext uri="{FF2B5EF4-FFF2-40B4-BE49-F238E27FC236}">
                <a16:creationId xmlns:a16="http://schemas.microsoft.com/office/drawing/2014/main" id="{4B221ACE-F036-4C8B-A3D6-8D4D122CCE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5559158"/>
              </p:ext>
            </p:extLst>
          </p:nvPr>
        </p:nvGraphicFramePr>
        <p:xfrm>
          <a:off x="462282" y="2184399"/>
          <a:ext cx="7665718" cy="3514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9573">
                  <a:extLst>
                    <a:ext uri="{9D8B030D-6E8A-4147-A177-3AD203B41FA5}">
                      <a16:colId xmlns:a16="http://schemas.microsoft.com/office/drawing/2014/main" val="2485864959"/>
                    </a:ext>
                  </a:extLst>
                </a:gridCol>
                <a:gridCol w="2676145">
                  <a:extLst>
                    <a:ext uri="{9D8B030D-6E8A-4147-A177-3AD203B41FA5}">
                      <a16:colId xmlns:a16="http://schemas.microsoft.com/office/drawing/2014/main" val="488726151"/>
                    </a:ext>
                  </a:extLst>
                </a:gridCol>
              </a:tblGrid>
              <a:tr h="6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Afgrøde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>
                          <a:effectLst/>
                        </a:rPr>
                        <a:t>Udbytte/ha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029038"/>
                  </a:ext>
                </a:extLst>
              </a:tr>
              <a:tr h="6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 err="1">
                          <a:effectLst/>
                        </a:rPr>
                        <a:t>Vinterhvede</a:t>
                      </a:r>
                      <a:r>
                        <a:rPr lang="da-DK" sz="2800" dirty="0">
                          <a:effectLst/>
                        </a:rPr>
                        <a:t> m. efterafgrøde 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45 </a:t>
                      </a:r>
                      <a:r>
                        <a:rPr lang="da-DK" sz="2800" dirty="0" err="1">
                          <a:effectLst/>
                        </a:rPr>
                        <a:t>hkg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513859"/>
                  </a:ext>
                </a:extLst>
              </a:tr>
              <a:tr h="417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Hestebønne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35 </a:t>
                      </a:r>
                      <a:r>
                        <a:rPr lang="da-DK" sz="2800" dirty="0" err="1">
                          <a:effectLst/>
                        </a:rPr>
                        <a:t>hkg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3709120"/>
                  </a:ext>
                </a:extLst>
              </a:tr>
              <a:tr h="6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>
                          <a:effectLst/>
                        </a:rPr>
                        <a:t>Vårbyg/frøgræsudlæg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45 </a:t>
                      </a:r>
                      <a:r>
                        <a:rPr lang="da-DK" sz="2800" dirty="0" err="1">
                          <a:effectLst/>
                        </a:rPr>
                        <a:t>hkg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2983722"/>
                  </a:ext>
                </a:extLst>
              </a:tr>
              <a:tr h="660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>
                          <a:effectLst/>
                        </a:rPr>
                        <a:t>Alm. Rajgræs til frø 1. år</a:t>
                      </a:r>
                      <a:endParaRPr lang="da-DK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10 </a:t>
                      </a:r>
                      <a:r>
                        <a:rPr lang="da-DK" sz="2800" dirty="0" err="1">
                          <a:effectLst/>
                        </a:rPr>
                        <a:t>hkg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3450028"/>
                  </a:ext>
                </a:extLst>
              </a:tr>
              <a:tr h="417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Havre m. ea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800" dirty="0">
                          <a:effectLst/>
                        </a:rPr>
                        <a:t>45 </a:t>
                      </a:r>
                      <a:r>
                        <a:rPr lang="da-DK" sz="2800" dirty="0" err="1">
                          <a:effectLst/>
                        </a:rPr>
                        <a:t>hkg</a:t>
                      </a:r>
                      <a:endParaRPr lang="da-DK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9892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60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66A3B-9124-4CC4-B61C-3C5E9DF9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8319" cy="1325562"/>
          </a:xfrm>
        </p:spPr>
        <p:txBody>
          <a:bodyPr/>
          <a:lstStyle/>
          <a:p>
            <a:r>
              <a:rPr lang="en-US" dirty="0" err="1"/>
              <a:t>Vækst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økologisk</a:t>
            </a:r>
            <a:r>
              <a:rPr lang="en-US" dirty="0"/>
              <a:t> </a:t>
            </a:r>
            <a:r>
              <a:rPr lang="en-US" dirty="0" err="1"/>
              <a:t>afsætning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grøntsagsareal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BD9511-A55C-4DEA-BEF0-67B24649F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776"/>
          </a:xfrm>
        </p:spPr>
        <p:txBody>
          <a:bodyPr/>
          <a:lstStyle/>
          <a:p>
            <a:pPr marL="3657600" lvl="8" indent="0">
              <a:buNone/>
            </a:pPr>
            <a:r>
              <a:rPr lang="da-DK" dirty="0"/>
              <a:t>Ø</a:t>
            </a: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DE7E2AD0-3262-4AD1-BC58-66A89BCC88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" r="-2" b="8629"/>
          <a:stretch/>
        </p:blipFill>
        <p:spPr bwMode="auto">
          <a:xfrm>
            <a:off x="750676" y="1704508"/>
            <a:ext cx="4287123" cy="424503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B56A7335-3D1D-405C-9578-6046E551F6E4}"/>
              </a:ext>
            </a:extLst>
          </p:cNvPr>
          <p:cNvSpPr txBox="1"/>
          <p:nvPr/>
        </p:nvSpPr>
        <p:spPr>
          <a:xfrm>
            <a:off x="5299390" y="1810871"/>
            <a:ext cx="3548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r>
              <a:rPr lang="da-DK" dirty="0"/>
              <a:t>Ca. 18 % stigning i det økologiske kartoffel- og grøntsagsareal fra 2016 til 2017</a:t>
            </a:r>
          </a:p>
          <a:p>
            <a:endParaRPr lang="da-DK" dirty="0"/>
          </a:p>
          <a:p>
            <a:r>
              <a:rPr lang="da-DK" dirty="0"/>
              <a:t>2017: 5.200 ha (3596 + 1615)</a:t>
            </a:r>
          </a:p>
          <a:p>
            <a:endParaRPr lang="da-DK" dirty="0"/>
          </a:p>
          <a:p>
            <a:r>
              <a:rPr lang="da-DK" dirty="0"/>
              <a:t>2016: 4.400 ha (3138 + 1282)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0368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414C5-8F03-495C-8C55-FA3EBFD5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602"/>
          </a:xfrm>
        </p:spPr>
        <p:txBody>
          <a:bodyPr/>
          <a:lstStyle/>
          <a:p>
            <a:r>
              <a:rPr lang="da-DK" dirty="0"/>
              <a:t>Scenarier med 50 Kg N/ha 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E7396D7-6C11-402A-AC13-4F867C212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58" t="14140" r="27430" b="5829"/>
          <a:stretch/>
        </p:blipFill>
        <p:spPr>
          <a:xfrm>
            <a:off x="457200" y="955041"/>
            <a:ext cx="8056880" cy="59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96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18BC2-D691-4F60-86A1-0240A3E4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Planteavlsscenarie med grøngødning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410DD4-F9AB-4EE8-AB16-8B5EE0638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D77A078-5CE2-4058-BEA4-69238C33D2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68" t="18692" r="21887" b="8222"/>
          <a:stretch/>
        </p:blipFill>
        <p:spPr>
          <a:xfrm>
            <a:off x="375920" y="1391171"/>
            <a:ext cx="8016240" cy="495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5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D04E0-C7F9-46DE-BF09-08F1344E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din strategi? 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D378E2-D78E-4C51-A51D-31AA0F863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72" y="1417638"/>
            <a:ext cx="8701928" cy="3810117"/>
          </a:xfrm>
        </p:spPr>
        <p:txBody>
          <a:bodyPr/>
          <a:lstStyle/>
          <a:p>
            <a:pPr marL="0" indent="0">
              <a:buNone/>
            </a:pPr>
            <a:r>
              <a:rPr lang="da-DK" sz="2400" dirty="0">
                <a:solidFill>
                  <a:schemeClr val="accent1">
                    <a:lumMod val="75000"/>
                  </a:schemeClr>
                </a:solidFill>
              </a:rPr>
              <a:t>I gennemsnit fjernes 90 kg N, 9 kg P og 18 kg K pr. økologisk ha med afgrøder og afstrømning</a:t>
            </a:r>
            <a:r>
              <a:rPr lang="da-DK" sz="2400" dirty="0"/>
              <a:t>. </a:t>
            </a:r>
          </a:p>
          <a:p>
            <a:pPr marL="0" indent="0">
              <a:buNone/>
            </a:pPr>
            <a:r>
              <a:rPr lang="da-DK" sz="2400" dirty="0"/>
              <a:t>Skab overblik over, om der er balance på din bedrift.</a:t>
            </a:r>
          </a:p>
          <a:p>
            <a:r>
              <a:rPr lang="da-DK" sz="2400" dirty="0"/>
              <a:t>Hvilke næringsstoffer kan importeres med gødning, restprodukter og foder, der findes lokalt/regionalt.</a:t>
            </a:r>
          </a:p>
          <a:p>
            <a:r>
              <a:rPr lang="da-DK" sz="2400" dirty="0"/>
              <a:t>Er der potentielt højere/lavere afstrømning på min bedrift? </a:t>
            </a:r>
          </a:p>
          <a:p>
            <a:pPr lvl="1"/>
            <a:r>
              <a:rPr lang="da-DK" sz="2400" dirty="0"/>
              <a:t>Kan jeg ændre denne ved ændret dyrkning og afgrødevalg?</a:t>
            </a:r>
          </a:p>
          <a:p>
            <a:r>
              <a:rPr lang="da-DK" sz="2400" dirty="0"/>
              <a:t>Hvilke næringsstoffer kan være kritiske på min bedrift?</a:t>
            </a:r>
          </a:p>
          <a:p>
            <a:r>
              <a:rPr lang="da-DK" sz="2400" dirty="0"/>
              <a:t>Har jeg en passende andel N-fikserende afgrøder og efterafgrøder?</a:t>
            </a:r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39863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FBC7D-083C-4F2D-B4D7-CEC8834A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5682"/>
          </a:xfrm>
        </p:spPr>
        <p:txBody>
          <a:bodyPr/>
          <a:lstStyle/>
          <a:p>
            <a:r>
              <a:rPr lang="da-DK" dirty="0"/>
              <a:t>Næringsstofforsyningen i dag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5C4A5E-C004-4609-B270-5533C0B09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Kvægbrug har kvælstof nok – men hvad med resten? Har I nok? </a:t>
            </a:r>
          </a:p>
          <a:p>
            <a:r>
              <a:rPr lang="da-DK" dirty="0"/>
              <a:t>42 % af de økologiske planteavlere har &lt; 50 kg N/ha (Kilde: rundspørge fra 2015)  </a:t>
            </a:r>
          </a:p>
          <a:p>
            <a:r>
              <a:rPr lang="da-DK" dirty="0"/>
              <a:t>Der hentes ca. 30 kg tot. N/ha fra </a:t>
            </a:r>
            <a:r>
              <a:rPr lang="da-DK" dirty="0" err="1"/>
              <a:t>konv</a:t>
            </a:r>
            <a:r>
              <a:rPr lang="da-DK" dirty="0"/>
              <a:t>. husdyrgødning (Kilde: LBST)</a:t>
            </a:r>
          </a:p>
          <a:p>
            <a:r>
              <a:rPr lang="da-DK" dirty="0"/>
              <a:t>Fosforpuljerne er høje de fleste steder, men kan forsyningen opretholdes på sigt? </a:t>
            </a:r>
          </a:p>
          <a:p>
            <a:r>
              <a:rPr lang="da-DK" dirty="0"/>
              <a:t>Kaliumforsyningen er normalt tilstrækkelig på lerjord – men kan udvaskes på sandjordene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84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FE54F-5CBF-4925-AA5F-C05BD633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betyder udviklingen for næringsstofforsyningen?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C97D09-1D27-42B6-B730-ED8F0CDF7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Økologiske planteavl vokser forholdsvis hurtigere end husdyrproduktionen</a:t>
            </a:r>
          </a:p>
          <a:p>
            <a:r>
              <a:rPr lang="da-DK" dirty="0"/>
              <a:t>Målsætning om større andel af egen eller lokal  foderproduktion </a:t>
            </a:r>
          </a:p>
          <a:p>
            <a:r>
              <a:rPr lang="da-DK" dirty="0"/>
              <a:t>Fortsat vækst i afsætning giver behov for øget omlægning</a:t>
            </a:r>
          </a:p>
          <a:p>
            <a:r>
              <a:rPr lang="da-DK" dirty="0"/>
              <a:t>Målsætning om udfasning af konventionel gylle?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hvor får vi så næringsstoffer fra?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45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690D1-6052-434E-B442-CDE05712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Kortlægning af behov </a:t>
            </a:r>
            <a:r>
              <a:rPr lang="da-DK" dirty="0">
                <a:sym typeface="Wingdings" panose="05000000000000000000" pitchFamily="2" charset="2"/>
              </a:rPr>
              <a:t> 2030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83C086-152B-4453-8E92-1B7C01C3D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 stort er det nuværende behov og importen af gødning? </a:t>
            </a:r>
          </a:p>
          <a:p>
            <a:r>
              <a:rPr lang="da-DK" dirty="0"/>
              <a:t>Fremskrivning af arealkrav ud fra markedsanalyse og forventet vækst i afsætning af hhv. kød, æg, mælk og afgrøder. </a:t>
            </a:r>
          </a:p>
          <a:p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/>
              <a:t>25 % økologisk areal i 2030</a:t>
            </a:r>
          </a:p>
          <a:p>
            <a:r>
              <a:rPr lang="da-DK" dirty="0"/>
              <a:t>Hvad betyder det for arealfordeling, næringsstofforsyning og -behov? 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9921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BFF7C0FD-547A-4A9E-A10E-5F7D39FC7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747761"/>
              </p:ext>
            </p:extLst>
          </p:nvPr>
        </p:nvGraphicFramePr>
        <p:xfrm>
          <a:off x="121240" y="1340528"/>
          <a:ext cx="5427304" cy="5120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5384">
                  <a:extLst>
                    <a:ext uri="{9D8B030D-6E8A-4147-A177-3AD203B41FA5}">
                      <a16:colId xmlns:a16="http://schemas.microsoft.com/office/drawing/2014/main" val="1103610886"/>
                    </a:ext>
                  </a:extLst>
                </a:gridCol>
                <a:gridCol w="1228076">
                  <a:extLst>
                    <a:ext uri="{9D8B030D-6E8A-4147-A177-3AD203B41FA5}">
                      <a16:colId xmlns:a16="http://schemas.microsoft.com/office/drawing/2014/main" val="3970008559"/>
                    </a:ext>
                  </a:extLst>
                </a:gridCol>
                <a:gridCol w="1663844">
                  <a:extLst>
                    <a:ext uri="{9D8B030D-6E8A-4147-A177-3AD203B41FA5}">
                      <a16:colId xmlns:a16="http://schemas.microsoft.com/office/drawing/2014/main" val="2419976290"/>
                    </a:ext>
                  </a:extLst>
                </a:gridCol>
              </a:tblGrid>
              <a:tr h="3986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Det økologiske landbrugsareal 2015</a:t>
                      </a:r>
                      <a:endParaRPr lang="da-DK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28174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endParaRPr lang="da-DK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af arealet</a:t>
                      </a:r>
                      <a:endParaRPr lang="da-DK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Ha</a:t>
                      </a:r>
                      <a:endParaRPr lang="da-DK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709732"/>
                  </a:ext>
                </a:extLst>
              </a:tr>
              <a:tr h="699329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Grovfoder, helsæd og græs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57%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102.491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48116010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Korn, oliefrø, bælgplanter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33%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59.337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9221212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Gartneri, frugt og skov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3%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5.394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411248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Markfrø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2%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3.596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26084098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Øvrige 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1.798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8497915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Fabrik og foder, roer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2%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3.596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99528493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Grøntsager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2.643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52399926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Udyrket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1.798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32033288"/>
                  </a:ext>
                </a:extLst>
              </a:tr>
              <a:tr h="398662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Sum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100%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180.653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02558568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059B203-4D91-4041-BA79-42C024840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648367"/>
              </p:ext>
            </p:extLst>
          </p:nvPr>
        </p:nvGraphicFramePr>
        <p:xfrm>
          <a:off x="5965795" y="1340528"/>
          <a:ext cx="2902998" cy="2239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7667">
                  <a:extLst>
                    <a:ext uri="{9D8B030D-6E8A-4147-A177-3AD203B41FA5}">
                      <a16:colId xmlns:a16="http://schemas.microsoft.com/office/drawing/2014/main" val="4087042096"/>
                    </a:ext>
                  </a:extLst>
                </a:gridCol>
                <a:gridCol w="925331">
                  <a:extLst>
                    <a:ext uri="{9D8B030D-6E8A-4147-A177-3AD203B41FA5}">
                      <a16:colId xmlns:a16="http://schemas.microsoft.com/office/drawing/2014/main" val="2141402001"/>
                    </a:ext>
                  </a:extLst>
                </a:gridCol>
              </a:tblGrid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Øko</a:t>
                      </a:r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-produkt år 2030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Vækst faktor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297886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Mælk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2,5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107789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Kød: Okse, får, geder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2,5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971714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Kød: svin, </a:t>
                      </a:r>
                      <a:r>
                        <a:rPr lang="da-DK" sz="1800" u="none" strike="noStrike" dirty="0" err="1">
                          <a:effectLst/>
                        </a:rPr>
                        <a:t>sl.kyllinger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10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00062290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Æg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2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97670912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Frugt, gartneri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5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1638408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Grøntsager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5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6370682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5973E9DC-955A-4849-A01E-DB737272C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99855"/>
              </p:ext>
            </p:extLst>
          </p:nvPr>
        </p:nvGraphicFramePr>
        <p:xfrm>
          <a:off x="5844554" y="3994952"/>
          <a:ext cx="3178206" cy="2320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8606">
                  <a:extLst>
                    <a:ext uri="{9D8B030D-6E8A-4147-A177-3AD203B41FA5}">
                      <a16:colId xmlns:a16="http://schemas.microsoft.com/office/drawing/2014/main" val="3071850453"/>
                    </a:ext>
                  </a:extLst>
                </a:gridCol>
                <a:gridCol w="1039600">
                  <a:extLst>
                    <a:ext uri="{9D8B030D-6E8A-4147-A177-3AD203B41FA5}">
                      <a16:colId xmlns:a16="http://schemas.microsoft.com/office/drawing/2014/main" val="1608332936"/>
                    </a:ext>
                  </a:extLst>
                </a:gridCol>
              </a:tblGrid>
              <a:tr h="38677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ØkoProduktion</a:t>
                      </a:r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2030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Areal, ha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907789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800" u="none" strike="noStrike" dirty="0">
                          <a:effectLst/>
                        </a:rPr>
                        <a:t>Husdyrareal behov 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>
                          <a:effectLst/>
                        </a:rPr>
                        <a:t>297.191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53849396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800" u="none" strike="noStrike" dirty="0">
                          <a:effectLst/>
                        </a:rPr>
                        <a:t>Gartneri, frugt og skov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26.971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22680754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Grøntsager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13.215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58385818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800" u="none" strike="noStrike" dirty="0">
                          <a:effectLst/>
                        </a:rPr>
                        <a:t>Resterende planteavl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311.992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96224530"/>
                  </a:ext>
                </a:extLst>
              </a:tr>
              <a:tr h="386775">
                <a:tc>
                  <a:txBody>
                    <a:bodyPr/>
                    <a:lstStyle/>
                    <a:p>
                      <a:pPr algn="l" fontAlgn="ctr"/>
                      <a:r>
                        <a:rPr lang="da-DK" sz="1800" u="none" strike="noStrike" dirty="0">
                          <a:effectLst/>
                        </a:rPr>
                        <a:t>Sum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800" u="none" strike="noStrike" dirty="0">
                          <a:effectLst/>
                        </a:rPr>
                        <a:t>650.000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91262403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35EA5A04-F268-4177-9339-162226EF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Hvad er næringsstofbehovet nu – og i 2030, hvor det økologiske landbrugsareal forventes at udgøre 25% af det samlede?</a:t>
            </a: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65124046-CAA9-4822-9C22-CF258F36822F}"/>
              </a:ext>
            </a:extLst>
          </p:cNvPr>
          <p:cNvCxnSpPr/>
          <p:nvPr/>
        </p:nvCxnSpPr>
        <p:spPr>
          <a:xfrm flipV="1">
            <a:off x="5504449" y="2806915"/>
            <a:ext cx="505441" cy="43672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66321AAA-9323-4773-B1AA-E4DF5B59AF30}"/>
              </a:ext>
            </a:extLst>
          </p:cNvPr>
          <p:cNvCxnSpPr>
            <a:cxnSpLocks/>
          </p:cNvCxnSpPr>
          <p:nvPr/>
        </p:nvCxnSpPr>
        <p:spPr>
          <a:xfrm>
            <a:off x="7433657" y="3550330"/>
            <a:ext cx="505441" cy="47383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28906E6B-131E-4C26-9E6F-A96D9D087F17}"/>
              </a:ext>
            </a:extLst>
          </p:cNvPr>
          <p:cNvSpPr/>
          <p:nvPr/>
        </p:nvSpPr>
        <p:spPr>
          <a:xfrm>
            <a:off x="5770487" y="4632920"/>
            <a:ext cx="3236259" cy="1165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3055B1-AC91-49D4-87EA-CEBD3E47E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 meget fjernes nu </a:t>
            </a:r>
            <a:r>
              <a:rPr lang="da-DK" dirty="0">
                <a:sym typeface="Wingdings" panose="05000000000000000000" pitchFamily="2" charset="2"/>
              </a:rPr>
              <a:t>og </a:t>
            </a:r>
            <a:r>
              <a:rPr lang="da-DK" dirty="0"/>
              <a:t>2030?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F779A518-FF4C-41EF-9231-90868E381B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561678"/>
              </p:ext>
            </p:extLst>
          </p:nvPr>
        </p:nvGraphicFramePr>
        <p:xfrm>
          <a:off x="579904" y="1606858"/>
          <a:ext cx="8106897" cy="3986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5442">
                  <a:extLst>
                    <a:ext uri="{9D8B030D-6E8A-4147-A177-3AD203B41FA5}">
                      <a16:colId xmlns:a16="http://schemas.microsoft.com/office/drawing/2014/main" val="835940579"/>
                    </a:ext>
                  </a:extLst>
                </a:gridCol>
                <a:gridCol w="1034275">
                  <a:extLst>
                    <a:ext uri="{9D8B030D-6E8A-4147-A177-3AD203B41FA5}">
                      <a16:colId xmlns:a16="http://schemas.microsoft.com/office/drawing/2014/main" val="4001428829"/>
                    </a:ext>
                  </a:extLst>
                </a:gridCol>
                <a:gridCol w="973436">
                  <a:extLst>
                    <a:ext uri="{9D8B030D-6E8A-4147-A177-3AD203B41FA5}">
                      <a16:colId xmlns:a16="http://schemas.microsoft.com/office/drawing/2014/main" val="2841884537"/>
                    </a:ext>
                  </a:extLst>
                </a:gridCol>
                <a:gridCol w="973436">
                  <a:extLst>
                    <a:ext uri="{9D8B030D-6E8A-4147-A177-3AD203B41FA5}">
                      <a16:colId xmlns:a16="http://schemas.microsoft.com/office/drawing/2014/main" val="4125971701"/>
                    </a:ext>
                  </a:extLst>
                </a:gridCol>
                <a:gridCol w="973436">
                  <a:extLst>
                    <a:ext uri="{9D8B030D-6E8A-4147-A177-3AD203B41FA5}">
                      <a16:colId xmlns:a16="http://schemas.microsoft.com/office/drawing/2014/main" val="1970012539"/>
                    </a:ext>
                  </a:extLst>
                </a:gridCol>
                <a:gridCol w="973436">
                  <a:extLst>
                    <a:ext uri="{9D8B030D-6E8A-4147-A177-3AD203B41FA5}">
                      <a16:colId xmlns:a16="http://schemas.microsoft.com/office/drawing/2014/main" val="274641851"/>
                    </a:ext>
                  </a:extLst>
                </a:gridCol>
                <a:gridCol w="973436">
                  <a:extLst>
                    <a:ext uri="{9D8B030D-6E8A-4147-A177-3AD203B41FA5}">
                      <a16:colId xmlns:a16="http://schemas.microsoft.com/office/drawing/2014/main" val="2142225415"/>
                    </a:ext>
                  </a:extLst>
                </a:gridCol>
              </a:tblGrid>
              <a:tr h="494001">
                <a:tc gridSpan="7">
                  <a:txBody>
                    <a:bodyPr/>
                    <a:lstStyle/>
                    <a:p>
                      <a:pPr algn="l" fontAlgn="b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Årlig bortførsel af næringsstoffer med de økologiske varer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32663"/>
                  </a:ext>
                </a:extLst>
              </a:tr>
              <a:tr h="49400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Bortført i produkter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da-DK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2030: 25% økologi</a:t>
                      </a:r>
                      <a:endParaRPr lang="da-DK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04923"/>
                  </a:ext>
                </a:extLst>
              </a:tr>
              <a:tr h="49400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N årligt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P årligt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K årligt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N årligt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P årligt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 K årligt</a:t>
                      </a:r>
                      <a:endParaRPr lang="da-DK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1331"/>
                  </a:ext>
                </a:extLst>
              </a:tr>
              <a:tr h="494001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Mælk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2.407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429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709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6.018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1.073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1.771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60458680"/>
                  </a:ext>
                </a:extLst>
              </a:tr>
              <a:tr h="494001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 dirty="0">
                          <a:effectLst/>
                        </a:rPr>
                        <a:t>Kød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816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172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67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5.844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1.173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509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76460954"/>
                  </a:ext>
                </a:extLst>
              </a:tr>
              <a:tr h="494001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Æg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24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2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49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5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3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20675673"/>
                  </a:ext>
                </a:extLst>
              </a:tr>
              <a:tr h="494001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u="none" strike="noStrike">
                          <a:effectLst/>
                        </a:rPr>
                        <a:t>Planteprodukter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4.355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1.040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 dirty="0">
                          <a:effectLst/>
                        </a:rPr>
                        <a:t>1.300</a:t>
                      </a:r>
                      <a:endParaRPr lang="da-DK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21.775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5.200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u="none" strike="noStrike">
                          <a:effectLst/>
                        </a:rPr>
                        <a:t>6.500</a:t>
                      </a:r>
                      <a:endParaRPr lang="da-DK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620591846"/>
                  </a:ext>
                </a:extLst>
              </a:tr>
              <a:tr h="528069">
                <a:tc>
                  <a:txBody>
                    <a:bodyPr/>
                    <a:lstStyle/>
                    <a:p>
                      <a:pPr algn="l" fontAlgn="b"/>
                      <a:r>
                        <a:rPr lang="da-DK" sz="1800" i="1" u="none" strike="noStrike" dirty="0">
                          <a:effectLst/>
                        </a:rPr>
                        <a:t>Sum, ton pr. år</a:t>
                      </a:r>
                      <a:endParaRPr lang="da-DK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i="1" u="none" strike="noStrike" dirty="0">
                          <a:effectLst/>
                        </a:rPr>
                        <a:t>7.602</a:t>
                      </a:r>
                      <a:endParaRPr lang="da-DK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i="1" u="none" strike="noStrike" dirty="0">
                          <a:effectLst/>
                        </a:rPr>
                        <a:t>1.644</a:t>
                      </a:r>
                      <a:endParaRPr lang="da-DK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i="1" u="none" strike="noStrike" dirty="0">
                          <a:effectLst/>
                        </a:rPr>
                        <a:t>2.077</a:t>
                      </a:r>
                      <a:endParaRPr lang="da-DK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i="1" u="none" strike="noStrike" dirty="0">
                          <a:effectLst/>
                        </a:rPr>
                        <a:t>33.686</a:t>
                      </a:r>
                      <a:endParaRPr lang="da-DK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i="1" u="none" strike="noStrike" dirty="0">
                          <a:effectLst/>
                        </a:rPr>
                        <a:t>7.452</a:t>
                      </a:r>
                      <a:endParaRPr lang="da-DK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i="1" u="none" strike="noStrike" dirty="0">
                          <a:effectLst/>
                        </a:rPr>
                        <a:t>8.783</a:t>
                      </a:r>
                      <a:endParaRPr lang="da-DK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697778242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1E174805-C20A-406E-BCE4-23F14B9BEFE2}"/>
              </a:ext>
            </a:extLst>
          </p:cNvPr>
          <p:cNvSpPr/>
          <p:nvPr/>
        </p:nvSpPr>
        <p:spPr>
          <a:xfrm>
            <a:off x="2795307" y="5108202"/>
            <a:ext cx="5768789" cy="5546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87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k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oko</Template>
  <TotalTime>12747</TotalTime>
  <Words>2346</Words>
  <Application>Microsoft Office PowerPoint</Application>
  <PresentationFormat>Skærmshow (4:3)</PresentationFormat>
  <Paragraphs>665</Paragraphs>
  <Slides>42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42</vt:i4>
      </vt:variant>
    </vt:vector>
  </HeadingPairs>
  <TitlesOfParts>
    <vt:vector size="48" baseType="lpstr">
      <vt:lpstr>ＭＳ Ｐゴシック</vt:lpstr>
      <vt:lpstr>Arial</vt:lpstr>
      <vt:lpstr>Calibri</vt:lpstr>
      <vt:lpstr>Times New Roman</vt:lpstr>
      <vt:lpstr>Wingdings</vt:lpstr>
      <vt:lpstr>oko</vt:lpstr>
      <vt:lpstr>Næringsstofforsyning og recirkulering i økologisk planteavl </vt:lpstr>
      <vt:lpstr>PowerPoint-præsentation</vt:lpstr>
      <vt:lpstr>PowerPoint-præsentation</vt:lpstr>
      <vt:lpstr>Vækst i økologisk afsætning og grøntsagsareal </vt:lpstr>
      <vt:lpstr>Næringsstofforsyningen i dag </vt:lpstr>
      <vt:lpstr>Hvad betyder udviklingen for næringsstofforsyningen?</vt:lpstr>
      <vt:lpstr>Kortlægning af behov  2030</vt:lpstr>
      <vt:lpstr>Hvad er næringsstofbehovet nu – og i 2030, hvor det økologiske landbrugsareal forventes at udgøre 25% af det samlede?</vt:lpstr>
      <vt:lpstr>Hvor meget fjernes nu og 2030?</vt:lpstr>
      <vt:lpstr>Balance eller underskud?</vt:lpstr>
      <vt:lpstr>Muligheder med recirkulering</vt:lpstr>
      <vt:lpstr>Løsninger: recirkulering fra det biobaserede samfund</vt:lpstr>
      <vt:lpstr>Nationale planer for  øget recirkulering</vt:lpstr>
      <vt:lpstr>Recirkulering af hvad? http://okologi.dk/landbrug/viden/oekologisk-biogas </vt:lpstr>
      <vt:lpstr>Reglerne: Go eller No-go til økologi</vt:lpstr>
      <vt:lpstr>Reglerne: Go eller No-go til økologi</vt:lpstr>
      <vt:lpstr>PowerPoint-præsentation</vt:lpstr>
      <vt:lpstr>Hvad findes lokalt?</vt:lpstr>
      <vt:lpstr>Regneeksempler (N): Hvad må modtages  fra biogasanlæg? </vt:lpstr>
      <vt:lpstr>ØL målsætning</vt:lpstr>
      <vt:lpstr>Er der nok til alle?</vt:lpstr>
      <vt:lpstr>De største kilder</vt:lpstr>
      <vt:lpstr>Kvalitetskrav</vt:lpstr>
      <vt:lpstr>Kvalitetskrav</vt:lpstr>
      <vt:lpstr>Udfordringer ved anvendelse af KOD: </vt:lpstr>
      <vt:lpstr>Andre restprodukter</vt:lpstr>
      <vt:lpstr>Eluat (Christian Hansen)</vt:lpstr>
      <vt:lpstr>Fertigro (fra LeoPharma)</vt:lpstr>
      <vt:lpstr>Balance og forsyning på bedrifts-niveau</vt:lpstr>
      <vt:lpstr>Næringsstofbalance på bedriften</vt:lpstr>
      <vt:lpstr>Markbalance </vt:lpstr>
      <vt:lpstr>Scenarie: grøntsagsavl på lerjord, tildeling af 50 kg N/ha svinegylle</vt:lpstr>
      <vt:lpstr>Balance: grøntsags-scenarie</vt:lpstr>
      <vt:lpstr>Grøntsagsavler uden gylle</vt:lpstr>
      <vt:lpstr>Balance</vt:lpstr>
      <vt:lpstr>Næringsstofbalance i  forskellige scenarier</vt:lpstr>
      <vt:lpstr>50 kg udnyttet N fra ikke-økologisk produktion</vt:lpstr>
      <vt:lpstr>Eksempler på andre organiske gødningsstoffer tilladt i økologien 50 kg N ha.</vt:lpstr>
      <vt:lpstr>Næringsstofbalancer,  planteavl på lerjord</vt:lpstr>
      <vt:lpstr>Scenarier med 50 Kg N/ha </vt:lpstr>
      <vt:lpstr>Planteavlsscenarie med grøngødning</vt:lpstr>
      <vt:lpstr>Hvad er din strategi?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Peder Hovgaard</dc:creator>
  <cp:lastModifiedBy>Jannie Bak Pedersen</cp:lastModifiedBy>
  <cp:revision>384</cp:revision>
  <cp:lastPrinted>2009-09-14T11:57:00Z</cp:lastPrinted>
  <dcterms:created xsi:type="dcterms:W3CDTF">2010-03-03T14:05:09Z</dcterms:created>
  <dcterms:modified xsi:type="dcterms:W3CDTF">2018-11-19T10:39:28Z</dcterms:modified>
</cp:coreProperties>
</file>